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Karnchang" panose="020B0604020202020204" charset="-34"/>
      <p:regular r:id="rId14"/>
    </p:embeddedFont>
    <p:embeddedFont>
      <p:font typeface="Karnchang Bold" panose="020B0604020202020204" charset="-34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166032"/>
            <a:ext cx="9725747" cy="3259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93"/>
              </a:lnSpc>
            </a:pPr>
            <a:r>
              <a:rPr lang="en-US" sz="11297">
                <a:solidFill>
                  <a:srgbClr val="000000"/>
                </a:solidFill>
                <a:latin typeface="Karnchang Bold"/>
                <a:ea typeface="Karnchang Bold"/>
                <a:cs typeface="Karnchang Bold"/>
                <a:sym typeface="Karnchang Bold"/>
              </a:rPr>
              <a:t>LANGUAGE &amp; CULTURE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0" y="9459594"/>
            <a:ext cx="16023356" cy="827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Karnchang"/>
                <a:ea typeface="Karnchang"/>
                <a:cs typeface="Karnchang"/>
                <a:sym typeface="Karnchang"/>
              </a:rPr>
              <a:t> Disajikan pada International Conference on Multidisciplinary Studies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5611906"/>
            <a:ext cx="10391344" cy="1700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9"/>
              </a:lnSpc>
            </a:pPr>
            <a:r>
              <a:rPr lang="en-US" sz="4299">
                <a:solidFill>
                  <a:srgbClr val="000000"/>
                </a:solidFill>
                <a:latin typeface="Karnchang Bold"/>
                <a:ea typeface="Karnchang Bold"/>
                <a:cs typeface="Karnchang Bold"/>
                <a:sym typeface="Karnchang Bold"/>
              </a:rPr>
              <a:t>Dr. Ardi Mulyana Haryadi, S.Pd., M.Hum.</a:t>
            </a:r>
          </a:p>
          <a:p>
            <a:pPr algn="l">
              <a:lnSpc>
                <a:spcPts val="6019"/>
              </a:lnSpc>
            </a:pPr>
            <a:r>
              <a:rPr lang="en-US" sz="4299">
                <a:solidFill>
                  <a:srgbClr val="000000"/>
                </a:solidFill>
                <a:latin typeface="Karnchang Bold"/>
                <a:ea typeface="Karnchang Bold"/>
                <a:cs typeface="Karnchang Bold"/>
                <a:sym typeface="Karnchang Bold"/>
              </a:rPr>
              <a:t>Prodi PBSI IPI Garut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754447" y="-3093732"/>
            <a:ext cx="18901247" cy="17982775"/>
            <a:chOff x="0" y="0"/>
            <a:chExt cx="25201662" cy="23977033"/>
          </a:xfrm>
        </p:grpSpPr>
        <p:grpSp>
          <p:nvGrpSpPr>
            <p:cNvPr id="6" name="Group 6"/>
            <p:cNvGrpSpPr/>
            <p:nvPr/>
          </p:nvGrpSpPr>
          <p:grpSpPr>
            <a:xfrm rot="2252144">
              <a:off x="2887185" y="2861146"/>
              <a:ext cx="14259267" cy="14323066"/>
              <a:chOff x="0" y="0"/>
              <a:chExt cx="2816645" cy="282924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243342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2252144">
              <a:off x="4620058" y="6213209"/>
              <a:ext cx="14259267" cy="14323066"/>
              <a:chOff x="0" y="0"/>
              <a:chExt cx="2816645" cy="282924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535659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 rot="2252144">
              <a:off x="8055210" y="6792821"/>
              <a:ext cx="14259267" cy="14323066"/>
              <a:chOff x="0" y="0"/>
              <a:chExt cx="2816645" cy="282924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858789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7067" y="592941"/>
            <a:ext cx="16713866" cy="9101117"/>
            <a:chOff x="0" y="0"/>
            <a:chExt cx="4402006" cy="23970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02006" cy="2397002"/>
            </a:xfrm>
            <a:custGeom>
              <a:avLst/>
              <a:gdLst/>
              <a:ahLst/>
              <a:cxnLst/>
              <a:rect l="l" t="t" r="r" b="b"/>
              <a:pathLst>
                <a:path w="4402006" h="2397002">
                  <a:moveTo>
                    <a:pt x="23623" y="0"/>
                  </a:moveTo>
                  <a:lnTo>
                    <a:pt x="4378382" y="0"/>
                  </a:lnTo>
                  <a:cubicBezTo>
                    <a:pt x="4391429" y="0"/>
                    <a:pt x="4402006" y="10577"/>
                    <a:pt x="4402006" y="23623"/>
                  </a:cubicBezTo>
                  <a:lnTo>
                    <a:pt x="4402006" y="2373379"/>
                  </a:lnTo>
                  <a:cubicBezTo>
                    <a:pt x="4402006" y="2379644"/>
                    <a:pt x="4399517" y="2385653"/>
                    <a:pt x="4395087" y="2390083"/>
                  </a:cubicBezTo>
                  <a:cubicBezTo>
                    <a:pt x="4390656" y="2394513"/>
                    <a:pt x="4384647" y="2397002"/>
                    <a:pt x="4378382" y="2397002"/>
                  </a:cubicBezTo>
                  <a:lnTo>
                    <a:pt x="23623" y="2397002"/>
                  </a:lnTo>
                  <a:cubicBezTo>
                    <a:pt x="17358" y="2397002"/>
                    <a:pt x="11349" y="2394513"/>
                    <a:pt x="6919" y="2390083"/>
                  </a:cubicBezTo>
                  <a:cubicBezTo>
                    <a:pt x="2489" y="2385653"/>
                    <a:pt x="0" y="2379644"/>
                    <a:pt x="0" y="2373379"/>
                  </a:cubicBezTo>
                  <a:lnTo>
                    <a:pt x="0" y="23623"/>
                  </a:lnTo>
                  <a:cubicBezTo>
                    <a:pt x="0" y="17358"/>
                    <a:pt x="2489" y="11349"/>
                    <a:pt x="6919" y="6919"/>
                  </a:cubicBezTo>
                  <a:cubicBezTo>
                    <a:pt x="11349" y="2489"/>
                    <a:pt x="17358" y="0"/>
                    <a:pt x="23623" y="0"/>
                  </a:cubicBezTo>
                  <a:close/>
                </a:path>
              </a:pathLst>
            </a:custGeom>
            <a:solidFill>
              <a:srgbClr val="E6EAEF"/>
            </a:solidFill>
            <a:ln w="19050" cap="rnd">
              <a:solidFill>
                <a:srgbClr val="243342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02006" cy="24351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7538080">
            <a:off x="-7029811" y="-5584933"/>
            <a:ext cx="9808447" cy="9331824"/>
            <a:chOff x="0" y="0"/>
            <a:chExt cx="13077930" cy="12442432"/>
          </a:xfrm>
        </p:grpSpPr>
        <p:grpSp>
          <p:nvGrpSpPr>
            <p:cNvPr id="6" name="Group 6"/>
            <p:cNvGrpSpPr/>
            <p:nvPr/>
          </p:nvGrpSpPr>
          <p:grpSpPr>
            <a:xfrm rot="2252144">
              <a:off x="1498251" y="1484738"/>
              <a:ext cx="7399579" cy="7432687"/>
              <a:chOff x="0" y="0"/>
              <a:chExt cx="2816645" cy="282924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243342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2252144">
              <a:off x="2397493" y="3224228"/>
              <a:ext cx="7399579" cy="7432687"/>
              <a:chOff x="0" y="0"/>
              <a:chExt cx="2816645" cy="282924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535659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 rot="2252144">
              <a:off x="4180100" y="3525007"/>
              <a:ext cx="7399579" cy="7432687"/>
              <a:chOff x="0" y="0"/>
              <a:chExt cx="2816645" cy="282924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858789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 rot="2124477">
            <a:off x="15979122" y="5429903"/>
            <a:ext cx="9808447" cy="9331824"/>
            <a:chOff x="0" y="0"/>
            <a:chExt cx="13077930" cy="12442432"/>
          </a:xfrm>
        </p:grpSpPr>
        <p:grpSp>
          <p:nvGrpSpPr>
            <p:cNvPr id="16" name="Group 16"/>
            <p:cNvGrpSpPr/>
            <p:nvPr/>
          </p:nvGrpSpPr>
          <p:grpSpPr>
            <a:xfrm rot="2252144">
              <a:off x="1498251" y="1484738"/>
              <a:ext cx="7399579" cy="7432687"/>
              <a:chOff x="0" y="0"/>
              <a:chExt cx="2816645" cy="282924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243342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2252144">
              <a:off x="2397493" y="3224228"/>
              <a:ext cx="7399579" cy="7432687"/>
              <a:chOff x="0" y="0"/>
              <a:chExt cx="2816645" cy="2829248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535659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 rot="2252144">
              <a:off x="4180100" y="3525007"/>
              <a:ext cx="7399579" cy="7432687"/>
              <a:chOff x="0" y="0"/>
              <a:chExt cx="2816645" cy="2829248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858789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5" name="TextBox 25"/>
          <p:cNvSpPr txBox="1"/>
          <p:nvPr/>
        </p:nvSpPr>
        <p:spPr>
          <a:xfrm>
            <a:off x="4064075" y="904875"/>
            <a:ext cx="10159849" cy="1107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0"/>
              </a:lnSpc>
            </a:pPr>
            <a:r>
              <a:rPr lang="en-US" sz="6500">
                <a:solidFill>
                  <a:srgbClr val="243342"/>
                </a:solidFill>
                <a:latin typeface="Karnchang Bold"/>
                <a:ea typeface="Karnchang Bold"/>
                <a:cs typeface="Karnchang Bold"/>
                <a:sym typeface="Karnchang Bold"/>
              </a:rPr>
              <a:t>Sebuah Hipotesis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5665503" y="317552"/>
            <a:ext cx="2042119" cy="650325"/>
            <a:chOff x="0" y="0"/>
            <a:chExt cx="537842" cy="171279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37842" cy="171279"/>
            </a:xfrm>
            <a:custGeom>
              <a:avLst/>
              <a:gdLst/>
              <a:ahLst/>
              <a:cxnLst/>
              <a:rect l="l" t="t" r="r" b="b"/>
              <a:pathLst>
                <a:path w="537842" h="171279">
                  <a:moveTo>
                    <a:pt x="53076" y="0"/>
                  </a:moveTo>
                  <a:lnTo>
                    <a:pt x="484766" y="0"/>
                  </a:lnTo>
                  <a:cubicBezTo>
                    <a:pt x="514079" y="0"/>
                    <a:pt x="537842" y="23763"/>
                    <a:pt x="537842" y="53076"/>
                  </a:cubicBezTo>
                  <a:lnTo>
                    <a:pt x="537842" y="118203"/>
                  </a:lnTo>
                  <a:cubicBezTo>
                    <a:pt x="537842" y="132280"/>
                    <a:pt x="532250" y="145780"/>
                    <a:pt x="522296" y="155734"/>
                  </a:cubicBezTo>
                  <a:cubicBezTo>
                    <a:pt x="512343" y="165687"/>
                    <a:pt x="498843" y="171279"/>
                    <a:pt x="484766" y="171279"/>
                  </a:cubicBezTo>
                  <a:lnTo>
                    <a:pt x="53076" y="171279"/>
                  </a:lnTo>
                  <a:cubicBezTo>
                    <a:pt x="38999" y="171279"/>
                    <a:pt x="25499" y="165687"/>
                    <a:pt x="15546" y="155734"/>
                  </a:cubicBezTo>
                  <a:cubicBezTo>
                    <a:pt x="5592" y="145780"/>
                    <a:pt x="0" y="132280"/>
                    <a:pt x="0" y="118203"/>
                  </a:cubicBezTo>
                  <a:lnTo>
                    <a:pt x="0" y="53076"/>
                  </a:lnTo>
                  <a:cubicBezTo>
                    <a:pt x="0" y="38999"/>
                    <a:pt x="5592" y="25499"/>
                    <a:pt x="15546" y="15546"/>
                  </a:cubicBezTo>
                  <a:cubicBezTo>
                    <a:pt x="25499" y="5592"/>
                    <a:pt x="38999" y="0"/>
                    <a:pt x="53076" y="0"/>
                  </a:cubicBezTo>
                  <a:close/>
                </a:path>
              </a:pathLst>
            </a:custGeom>
            <a:solidFill>
              <a:srgbClr val="535659"/>
            </a:solidFill>
            <a:ln w="19050" cap="sq">
              <a:solidFill>
                <a:srgbClr val="243342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537842" cy="209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2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5621459" y="349050"/>
            <a:ext cx="2168307" cy="444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spc="120">
                <a:solidFill>
                  <a:srgbClr val="FFFFFF"/>
                </a:solidFill>
                <a:latin typeface="Karnchang"/>
                <a:ea typeface="Karnchang"/>
                <a:cs typeface="Karnchang"/>
                <a:sym typeface="Karnchang"/>
              </a:rPr>
              <a:t>Halaman 10</a:t>
            </a:r>
          </a:p>
        </p:txBody>
      </p:sp>
      <p:sp>
        <p:nvSpPr>
          <p:cNvPr id="30" name="Freeform 30"/>
          <p:cNvSpPr/>
          <p:nvPr/>
        </p:nvSpPr>
        <p:spPr>
          <a:xfrm>
            <a:off x="1702591" y="2097994"/>
            <a:ext cx="659308" cy="659308"/>
          </a:xfrm>
          <a:custGeom>
            <a:avLst/>
            <a:gdLst/>
            <a:ahLst/>
            <a:cxnLst/>
            <a:rect l="l" t="t" r="r" b="b"/>
            <a:pathLst>
              <a:path w="659308" h="659308">
                <a:moveTo>
                  <a:pt x="0" y="0"/>
                </a:moveTo>
                <a:lnTo>
                  <a:pt x="659308" y="0"/>
                </a:lnTo>
                <a:lnTo>
                  <a:pt x="659308" y="659308"/>
                </a:lnTo>
                <a:lnTo>
                  <a:pt x="0" y="659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2550053" y="2062657"/>
            <a:ext cx="6867586" cy="694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0"/>
              </a:lnSpc>
            </a:pPr>
            <a:r>
              <a:rPr lang="en-US" sz="4000">
                <a:solidFill>
                  <a:srgbClr val="243342"/>
                </a:solidFill>
                <a:latin typeface="Karnchang Bold"/>
                <a:ea typeface="Karnchang Bold"/>
                <a:cs typeface="Karnchang Bold"/>
                <a:sym typeface="Karnchang Bold"/>
              </a:rPr>
              <a:t>Hipotesis 1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702591" y="2865398"/>
            <a:ext cx="14506847" cy="1807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439"/>
              </a:lnSpc>
            </a:pPr>
            <a:r>
              <a:rPr lang="en-US" sz="4599">
                <a:solidFill>
                  <a:srgbClr val="000000"/>
                </a:solidFill>
                <a:latin typeface="Karnchang"/>
                <a:ea typeface="Karnchang"/>
                <a:cs typeface="Karnchang"/>
                <a:sym typeface="Karnchang"/>
              </a:rPr>
              <a:t>Datangnya sebuah budaya/kebiasaan akan mendatangkan juga  kosakata baru</a:t>
            </a:r>
          </a:p>
        </p:txBody>
      </p:sp>
      <p:sp>
        <p:nvSpPr>
          <p:cNvPr id="33" name="Freeform 33"/>
          <p:cNvSpPr/>
          <p:nvPr/>
        </p:nvSpPr>
        <p:spPr>
          <a:xfrm>
            <a:off x="1702591" y="5601042"/>
            <a:ext cx="659308" cy="659308"/>
          </a:xfrm>
          <a:custGeom>
            <a:avLst/>
            <a:gdLst/>
            <a:ahLst/>
            <a:cxnLst/>
            <a:rect l="l" t="t" r="r" b="b"/>
            <a:pathLst>
              <a:path w="659308" h="659308">
                <a:moveTo>
                  <a:pt x="0" y="0"/>
                </a:moveTo>
                <a:lnTo>
                  <a:pt x="659308" y="0"/>
                </a:lnTo>
                <a:lnTo>
                  <a:pt x="659308" y="659308"/>
                </a:lnTo>
                <a:lnTo>
                  <a:pt x="0" y="659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2550053" y="5565705"/>
            <a:ext cx="6867586" cy="694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0"/>
              </a:lnSpc>
            </a:pPr>
            <a:r>
              <a:rPr lang="en-US" sz="4000">
                <a:solidFill>
                  <a:srgbClr val="243342"/>
                </a:solidFill>
                <a:latin typeface="Karnchang Bold"/>
                <a:ea typeface="Karnchang Bold"/>
                <a:cs typeface="Karnchang Bold"/>
                <a:sym typeface="Karnchang Bold"/>
              </a:rPr>
              <a:t>Hipotesis 2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825574" y="6298530"/>
            <a:ext cx="14383864" cy="1807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439"/>
              </a:lnSpc>
            </a:pPr>
            <a:r>
              <a:rPr lang="en-US" sz="4599">
                <a:solidFill>
                  <a:srgbClr val="000000"/>
                </a:solidFill>
                <a:latin typeface="Karnchang"/>
                <a:ea typeface="Karnchang"/>
                <a:cs typeface="Karnchang"/>
                <a:sym typeface="Karnchang"/>
              </a:rPr>
              <a:t>Hilangnya sebuah kebudayaan/kebiasaan akan menghilangkan juga pembendaharaan kosakata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7067" y="592941"/>
            <a:ext cx="16713866" cy="9101117"/>
            <a:chOff x="0" y="0"/>
            <a:chExt cx="4402006" cy="23970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02006" cy="2397002"/>
            </a:xfrm>
            <a:custGeom>
              <a:avLst/>
              <a:gdLst/>
              <a:ahLst/>
              <a:cxnLst/>
              <a:rect l="l" t="t" r="r" b="b"/>
              <a:pathLst>
                <a:path w="4402006" h="2397002">
                  <a:moveTo>
                    <a:pt x="23623" y="0"/>
                  </a:moveTo>
                  <a:lnTo>
                    <a:pt x="4378382" y="0"/>
                  </a:lnTo>
                  <a:cubicBezTo>
                    <a:pt x="4391429" y="0"/>
                    <a:pt x="4402006" y="10577"/>
                    <a:pt x="4402006" y="23623"/>
                  </a:cubicBezTo>
                  <a:lnTo>
                    <a:pt x="4402006" y="2373379"/>
                  </a:lnTo>
                  <a:cubicBezTo>
                    <a:pt x="4402006" y="2379644"/>
                    <a:pt x="4399517" y="2385653"/>
                    <a:pt x="4395087" y="2390083"/>
                  </a:cubicBezTo>
                  <a:cubicBezTo>
                    <a:pt x="4390656" y="2394513"/>
                    <a:pt x="4384647" y="2397002"/>
                    <a:pt x="4378382" y="2397002"/>
                  </a:cubicBezTo>
                  <a:lnTo>
                    <a:pt x="23623" y="2397002"/>
                  </a:lnTo>
                  <a:cubicBezTo>
                    <a:pt x="17358" y="2397002"/>
                    <a:pt x="11349" y="2394513"/>
                    <a:pt x="6919" y="2390083"/>
                  </a:cubicBezTo>
                  <a:cubicBezTo>
                    <a:pt x="2489" y="2385653"/>
                    <a:pt x="0" y="2379644"/>
                    <a:pt x="0" y="2373379"/>
                  </a:cubicBezTo>
                  <a:lnTo>
                    <a:pt x="0" y="23623"/>
                  </a:lnTo>
                  <a:cubicBezTo>
                    <a:pt x="0" y="17358"/>
                    <a:pt x="2489" y="11349"/>
                    <a:pt x="6919" y="6919"/>
                  </a:cubicBezTo>
                  <a:cubicBezTo>
                    <a:pt x="11349" y="2489"/>
                    <a:pt x="17358" y="0"/>
                    <a:pt x="23623" y="0"/>
                  </a:cubicBezTo>
                  <a:close/>
                </a:path>
              </a:pathLst>
            </a:custGeom>
            <a:solidFill>
              <a:srgbClr val="E6EAEF"/>
            </a:solidFill>
            <a:ln w="19050" cap="rnd">
              <a:solidFill>
                <a:srgbClr val="243342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02006" cy="24351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7538080">
            <a:off x="-7029811" y="-5584933"/>
            <a:ext cx="9808447" cy="9331824"/>
            <a:chOff x="0" y="0"/>
            <a:chExt cx="13077930" cy="12442432"/>
          </a:xfrm>
        </p:grpSpPr>
        <p:grpSp>
          <p:nvGrpSpPr>
            <p:cNvPr id="6" name="Group 6"/>
            <p:cNvGrpSpPr/>
            <p:nvPr/>
          </p:nvGrpSpPr>
          <p:grpSpPr>
            <a:xfrm rot="2252144">
              <a:off x="1498251" y="1484738"/>
              <a:ext cx="7399579" cy="7432687"/>
              <a:chOff x="0" y="0"/>
              <a:chExt cx="2816645" cy="282924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243342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2252144">
              <a:off x="2397493" y="3224228"/>
              <a:ext cx="7399579" cy="7432687"/>
              <a:chOff x="0" y="0"/>
              <a:chExt cx="2816645" cy="282924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535659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 rot="2252144">
              <a:off x="4180100" y="3525007"/>
              <a:ext cx="7399579" cy="7432687"/>
              <a:chOff x="0" y="0"/>
              <a:chExt cx="2816645" cy="282924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858789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 rot="2124477">
            <a:off x="15979122" y="5429903"/>
            <a:ext cx="9808447" cy="9331824"/>
            <a:chOff x="0" y="0"/>
            <a:chExt cx="13077930" cy="12442432"/>
          </a:xfrm>
        </p:grpSpPr>
        <p:grpSp>
          <p:nvGrpSpPr>
            <p:cNvPr id="16" name="Group 16"/>
            <p:cNvGrpSpPr/>
            <p:nvPr/>
          </p:nvGrpSpPr>
          <p:grpSpPr>
            <a:xfrm rot="2252144">
              <a:off x="1498251" y="1484738"/>
              <a:ext cx="7399579" cy="7432687"/>
              <a:chOff x="0" y="0"/>
              <a:chExt cx="2816645" cy="282924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243342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2252144">
              <a:off x="2397493" y="3224228"/>
              <a:ext cx="7399579" cy="7432687"/>
              <a:chOff x="0" y="0"/>
              <a:chExt cx="2816645" cy="2829248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535659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 rot="2252144">
              <a:off x="4180100" y="3525007"/>
              <a:ext cx="7399579" cy="7432687"/>
              <a:chOff x="0" y="0"/>
              <a:chExt cx="2816645" cy="2829248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858789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5" name="TextBox 25"/>
          <p:cNvSpPr txBox="1"/>
          <p:nvPr/>
        </p:nvSpPr>
        <p:spPr>
          <a:xfrm>
            <a:off x="3902178" y="904875"/>
            <a:ext cx="10685951" cy="185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0"/>
              </a:lnSpc>
            </a:pPr>
            <a:r>
              <a:rPr lang="en-US" sz="6500">
                <a:solidFill>
                  <a:srgbClr val="243342"/>
                </a:solidFill>
                <a:latin typeface="Karnchang Bold"/>
                <a:ea typeface="Karnchang Bold"/>
                <a:cs typeface="Karnchang Bold"/>
                <a:sym typeface="Karnchang Bold"/>
              </a:rPr>
              <a:t>Konservasi Bahasa Daerah di Era Digital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148202" y="2750839"/>
            <a:ext cx="14787395" cy="6136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309" lvl="1" indent="-518154" algn="just">
              <a:lnSpc>
                <a:spcPts val="671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Karnchang"/>
                <a:ea typeface="Karnchang"/>
                <a:cs typeface="Karnchang"/>
                <a:sym typeface="Karnchang"/>
              </a:rPr>
              <a:t>Warisan budaya</a:t>
            </a:r>
          </a:p>
          <a:p>
            <a:pPr marL="1036309" lvl="1" indent="-518154" algn="just">
              <a:lnSpc>
                <a:spcPts val="671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Karnchang"/>
                <a:ea typeface="Karnchang"/>
                <a:cs typeface="Karnchang"/>
                <a:sym typeface="Karnchang"/>
              </a:rPr>
              <a:t>Keberagaman linguistik</a:t>
            </a:r>
          </a:p>
          <a:p>
            <a:pPr marL="1036309" lvl="1" indent="-518154" algn="just">
              <a:lnSpc>
                <a:spcPts val="671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Karnchang"/>
                <a:ea typeface="Karnchang"/>
                <a:cs typeface="Karnchang"/>
                <a:sym typeface="Karnchang"/>
              </a:rPr>
              <a:t>Nilai kearifan lokal</a:t>
            </a:r>
          </a:p>
          <a:p>
            <a:pPr marL="1036309" lvl="1" indent="-518154" algn="just">
              <a:lnSpc>
                <a:spcPts val="671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Karnchang"/>
                <a:ea typeface="Karnchang"/>
                <a:cs typeface="Karnchang"/>
                <a:sym typeface="Karnchang"/>
              </a:rPr>
              <a:t>Kekayaan khazanah budaya</a:t>
            </a:r>
          </a:p>
          <a:p>
            <a:pPr marL="1036309" lvl="1" indent="-518154" algn="just">
              <a:lnSpc>
                <a:spcPts val="671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Karnchang"/>
                <a:ea typeface="Karnchang"/>
                <a:cs typeface="Karnchang"/>
                <a:sym typeface="Karnchang"/>
              </a:rPr>
              <a:t>Penggunaan bahasa daerah dalam komunikasi digital</a:t>
            </a:r>
          </a:p>
          <a:p>
            <a:pPr marL="1036309" lvl="1" indent="-518154" algn="just">
              <a:lnSpc>
                <a:spcPts val="671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Karnchang"/>
                <a:ea typeface="Karnchang"/>
                <a:cs typeface="Karnchang"/>
                <a:sym typeface="Karnchang"/>
              </a:rPr>
              <a:t>Silakan ditambah aspek apa lagi!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5665503" y="317552"/>
            <a:ext cx="2042119" cy="650325"/>
            <a:chOff x="0" y="0"/>
            <a:chExt cx="537842" cy="17127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537842" cy="171279"/>
            </a:xfrm>
            <a:custGeom>
              <a:avLst/>
              <a:gdLst/>
              <a:ahLst/>
              <a:cxnLst/>
              <a:rect l="l" t="t" r="r" b="b"/>
              <a:pathLst>
                <a:path w="537842" h="171279">
                  <a:moveTo>
                    <a:pt x="53076" y="0"/>
                  </a:moveTo>
                  <a:lnTo>
                    <a:pt x="484766" y="0"/>
                  </a:lnTo>
                  <a:cubicBezTo>
                    <a:pt x="514079" y="0"/>
                    <a:pt x="537842" y="23763"/>
                    <a:pt x="537842" y="53076"/>
                  </a:cubicBezTo>
                  <a:lnTo>
                    <a:pt x="537842" y="118203"/>
                  </a:lnTo>
                  <a:cubicBezTo>
                    <a:pt x="537842" y="132280"/>
                    <a:pt x="532250" y="145780"/>
                    <a:pt x="522296" y="155734"/>
                  </a:cubicBezTo>
                  <a:cubicBezTo>
                    <a:pt x="512343" y="165687"/>
                    <a:pt x="498843" y="171279"/>
                    <a:pt x="484766" y="171279"/>
                  </a:cubicBezTo>
                  <a:lnTo>
                    <a:pt x="53076" y="171279"/>
                  </a:lnTo>
                  <a:cubicBezTo>
                    <a:pt x="38999" y="171279"/>
                    <a:pt x="25499" y="165687"/>
                    <a:pt x="15546" y="155734"/>
                  </a:cubicBezTo>
                  <a:cubicBezTo>
                    <a:pt x="5592" y="145780"/>
                    <a:pt x="0" y="132280"/>
                    <a:pt x="0" y="118203"/>
                  </a:cubicBezTo>
                  <a:lnTo>
                    <a:pt x="0" y="53076"/>
                  </a:lnTo>
                  <a:cubicBezTo>
                    <a:pt x="0" y="38999"/>
                    <a:pt x="5592" y="25499"/>
                    <a:pt x="15546" y="15546"/>
                  </a:cubicBezTo>
                  <a:cubicBezTo>
                    <a:pt x="25499" y="5592"/>
                    <a:pt x="38999" y="0"/>
                    <a:pt x="53076" y="0"/>
                  </a:cubicBezTo>
                  <a:close/>
                </a:path>
              </a:pathLst>
            </a:custGeom>
            <a:solidFill>
              <a:srgbClr val="535659"/>
            </a:solidFill>
            <a:ln w="19050" cap="sq">
              <a:solidFill>
                <a:srgbClr val="243342"/>
              </a:solidFill>
              <a:prstDash val="solid"/>
              <a:miter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537842" cy="209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2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5621459" y="349050"/>
            <a:ext cx="2168307" cy="444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spc="120">
                <a:solidFill>
                  <a:srgbClr val="FFFFFF"/>
                </a:solidFill>
                <a:latin typeface="Karnchang"/>
                <a:ea typeface="Karnchang"/>
                <a:cs typeface="Karnchang"/>
                <a:sym typeface="Karnchang"/>
              </a:rPr>
              <a:t>Halaman 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7067" y="592941"/>
            <a:ext cx="16713866" cy="9101117"/>
            <a:chOff x="0" y="0"/>
            <a:chExt cx="4402006" cy="23970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02006" cy="2397002"/>
            </a:xfrm>
            <a:custGeom>
              <a:avLst/>
              <a:gdLst/>
              <a:ahLst/>
              <a:cxnLst/>
              <a:rect l="l" t="t" r="r" b="b"/>
              <a:pathLst>
                <a:path w="4402006" h="2397002">
                  <a:moveTo>
                    <a:pt x="23623" y="0"/>
                  </a:moveTo>
                  <a:lnTo>
                    <a:pt x="4378382" y="0"/>
                  </a:lnTo>
                  <a:cubicBezTo>
                    <a:pt x="4391429" y="0"/>
                    <a:pt x="4402006" y="10577"/>
                    <a:pt x="4402006" y="23623"/>
                  </a:cubicBezTo>
                  <a:lnTo>
                    <a:pt x="4402006" y="2373379"/>
                  </a:lnTo>
                  <a:cubicBezTo>
                    <a:pt x="4402006" y="2379644"/>
                    <a:pt x="4399517" y="2385653"/>
                    <a:pt x="4395087" y="2390083"/>
                  </a:cubicBezTo>
                  <a:cubicBezTo>
                    <a:pt x="4390656" y="2394513"/>
                    <a:pt x="4384647" y="2397002"/>
                    <a:pt x="4378382" y="2397002"/>
                  </a:cubicBezTo>
                  <a:lnTo>
                    <a:pt x="23623" y="2397002"/>
                  </a:lnTo>
                  <a:cubicBezTo>
                    <a:pt x="17358" y="2397002"/>
                    <a:pt x="11349" y="2394513"/>
                    <a:pt x="6919" y="2390083"/>
                  </a:cubicBezTo>
                  <a:cubicBezTo>
                    <a:pt x="2489" y="2385653"/>
                    <a:pt x="0" y="2379644"/>
                    <a:pt x="0" y="2373379"/>
                  </a:cubicBezTo>
                  <a:lnTo>
                    <a:pt x="0" y="23623"/>
                  </a:lnTo>
                  <a:cubicBezTo>
                    <a:pt x="0" y="17358"/>
                    <a:pt x="2489" y="11349"/>
                    <a:pt x="6919" y="6919"/>
                  </a:cubicBezTo>
                  <a:cubicBezTo>
                    <a:pt x="11349" y="2489"/>
                    <a:pt x="17358" y="0"/>
                    <a:pt x="23623" y="0"/>
                  </a:cubicBezTo>
                  <a:close/>
                </a:path>
              </a:pathLst>
            </a:custGeom>
            <a:solidFill>
              <a:srgbClr val="E6EAEF"/>
            </a:solidFill>
            <a:ln w="19050" cap="rnd">
              <a:solidFill>
                <a:srgbClr val="243342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02006" cy="24351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9559999">
            <a:off x="-6690254" y="3123721"/>
            <a:ext cx="9808447" cy="9331824"/>
            <a:chOff x="0" y="0"/>
            <a:chExt cx="13077930" cy="12442432"/>
          </a:xfrm>
        </p:grpSpPr>
        <p:grpSp>
          <p:nvGrpSpPr>
            <p:cNvPr id="6" name="Group 6"/>
            <p:cNvGrpSpPr/>
            <p:nvPr/>
          </p:nvGrpSpPr>
          <p:grpSpPr>
            <a:xfrm rot="2252144">
              <a:off x="1498251" y="1484738"/>
              <a:ext cx="7399579" cy="7432687"/>
              <a:chOff x="0" y="0"/>
              <a:chExt cx="2816645" cy="282924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243342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2252144">
              <a:off x="2397493" y="3224228"/>
              <a:ext cx="7399579" cy="7432687"/>
              <a:chOff x="0" y="0"/>
              <a:chExt cx="2816645" cy="282924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535659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 rot="2252144">
              <a:off x="4180100" y="3525007"/>
              <a:ext cx="7399579" cy="7432687"/>
              <a:chOff x="0" y="0"/>
              <a:chExt cx="2816645" cy="282924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858789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 rot="238117">
            <a:off x="14860579" y="-2339974"/>
            <a:ext cx="9808447" cy="9331824"/>
            <a:chOff x="0" y="0"/>
            <a:chExt cx="13077930" cy="12442432"/>
          </a:xfrm>
        </p:grpSpPr>
        <p:grpSp>
          <p:nvGrpSpPr>
            <p:cNvPr id="16" name="Group 16"/>
            <p:cNvGrpSpPr/>
            <p:nvPr/>
          </p:nvGrpSpPr>
          <p:grpSpPr>
            <a:xfrm rot="2252144">
              <a:off x="1498251" y="1484738"/>
              <a:ext cx="7399579" cy="7432687"/>
              <a:chOff x="0" y="0"/>
              <a:chExt cx="2816645" cy="282924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243342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2252144">
              <a:off x="2397493" y="3224228"/>
              <a:ext cx="7399579" cy="7432687"/>
              <a:chOff x="0" y="0"/>
              <a:chExt cx="2816645" cy="2829248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535659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 rot="2252144">
              <a:off x="4180100" y="3525007"/>
              <a:ext cx="7399579" cy="7432687"/>
              <a:chOff x="0" y="0"/>
              <a:chExt cx="2816645" cy="2829248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858789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5" name="TextBox 25"/>
          <p:cNvSpPr txBox="1"/>
          <p:nvPr/>
        </p:nvSpPr>
        <p:spPr>
          <a:xfrm>
            <a:off x="2032038" y="2811643"/>
            <a:ext cx="14223925" cy="2600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00"/>
              </a:lnSpc>
            </a:pPr>
            <a:r>
              <a:rPr lang="en-US" sz="15000">
                <a:solidFill>
                  <a:srgbClr val="243342"/>
                </a:solidFill>
                <a:latin typeface="Karnchang Bold"/>
                <a:ea typeface="Karnchang Bold"/>
                <a:cs typeface="Karnchang Bold"/>
                <a:sym typeface="Karnchang Bold"/>
              </a:rPr>
              <a:t>Hatur Nuhun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3917411" y="5548722"/>
            <a:ext cx="10453178" cy="921776"/>
            <a:chOff x="0" y="0"/>
            <a:chExt cx="13937571" cy="1229035"/>
          </a:xfrm>
        </p:grpSpPr>
        <p:grpSp>
          <p:nvGrpSpPr>
            <p:cNvPr id="27" name="Group 27"/>
            <p:cNvGrpSpPr/>
            <p:nvPr/>
          </p:nvGrpSpPr>
          <p:grpSpPr>
            <a:xfrm>
              <a:off x="153848" y="0"/>
              <a:ext cx="13629875" cy="1229035"/>
              <a:chOff x="0" y="0"/>
              <a:chExt cx="1833526" cy="165333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833526" cy="165333"/>
              </a:xfrm>
              <a:custGeom>
                <a:avLst/>
                <a:gdLst/>
                <a:ahLst/>
                <a:cxnLst/>
                <a:rect l="l" t="t" r="r" b="b"/>
                <a:pathLst>
                  <a:path w="1833526" h="165333">
                    <a:moveTo>
                      <a:pt x="16681" y="0"/>
                    </a:moveTo>
                    <a:lnTo>
                      <a:pt x="1816845" y="0"/>
                    </a:lnTo>
                    <a:cubicBezTo>
                      <a:pt x="1821269" y="0"/>
                      <a:pt x="1825512" y="1757"/>
                      <a:pt x="1828640" y="4886"/>
                    </a:cubicBezTo>
                    <a:cubicBezTo>
                      <a:pt x="1831769" y="8014"/>
                      <a:pt x="1833526" y="12257"/>
                      <a:pt x="1833526" y="16681"/>
                    </a:cubicBezTo>
                    <a:lnTo>
                      <a:pt x="1833526" y="148652"/>
                    </a:lnTo>
                    <a:cubicBezTo>
                      <a:pt x="1833526" y="157865"/>
                      <a:pt x="1826058" y="165333"/>
                      <a:pt x="1816845" y="165333"/>
                    </a:cubicBezTo>
                    <a:lnTo>
                      <a:pt x="16681" y="165333"/>
                    </a:lnTo>
                    <a:cubicBezTo>
                      <a:pt x="7468" y="165333"/>
                      <a:pt x="0" y="157865"/>
                      <a:pt x="0" y="148652"/>
                    </a:cubicBezTo>
                    <a:lnTo>
                      <a:pt x="0" y="16681"/>
                    </a:lnTo>
                    <a:cubicBezTo>
                      <a:pt x="0" y="7468"/>
                      <a:pt x="7468" y="0"/>
                      <a:pt x="16681" y="0"/>
                    </a:cubicBezTo>
                    <a:close/>
                  </a:path>
                </a:pathLst>
              </a:custGeom>
              <a:solidFill>
                <a:srgbClr val="535659"/>
              </a:solidFill>
              <a:ln w="19050" cap="sq">
                <a:solidFill>
                  <a:srgbClr val="243342"/>
                </a:solidFill>
                <a:prstDash val="solid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1833526" cy="2034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2"/>
                  </a:lnSpc>
                </a:pPr>
                <a:endParaRPr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0" y="172945"/>
              <a:ext cx="13937571" cy="790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11"/>
                </a:lnSpc>
              </a:pPr>
              <a:r>
                <a:rPr lang="en-US" sz="2936" spc="176">
                  <a:solidFill>
                    <a:srgbClr val="FFFFFF"/>
                  </a:solidFill>
                  <a:latin typeface="Karnchang"/>
                  <a:ea typeface="Karnchang"/>
                  <a:cs typeface="Karnchang"/>
                  <a:sym typeface="Karnchang"/>
                </a:rPr>
                <a:t>Dr. Ardi Mulyana Haryadi, S.Pd., M.Hum.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7067" y="592941"/>
            <a:ext cx="16713866" cy="9101117"/>
            <a:chOff x="0" y="0"/>
            <a:chExt cx="4402006" cy="23970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02006" cy="2397002"/>
            </a:xfrm>
            <a:custGeom>
              <a:avLst/>
              <a:gdLst/>
              <a:ahLst/>
              <a:cxnLst/>
              <a:rect l="l" t="t" r="r" b="b"/>
              <a:pathLst>
                <a:path w="4402006" h="2397002">
                  <a:moveTo>
                    <a:pt x="23623" y="0"/>
                  </a:moveTo>
                  <a:lnTo>
                    <a:pt x="4378382" y="0"/>
                  </a:lnTo>
                  <a:cubicBezTo>
                    <a:pt x="4391429" y="0"/>
                    <a:pt x="4402006" y="10577"/>
                    <a:pt x="4402006" y="23623"/>
                  </a:cubicBezTo>
                  <a:lnTo>
                    <a:pt x="4402006" y="2373379"/>
                  </a:lnTo>
                  <a:cubicBezTo>
                    <a:pt x="4402006" y="2379644"/>
                    <a:pt x="4399517" y="2385653"/>
                    <a:pt x="4395087" y="2390083"/>
                  </a:cubicBezTo>
                  <a:cubicBezTo>
                    <a:pt x="4390656" y="2394513"/>
                    <a:pt x="4384647" y="2397002"/>
                    <a:pt x="4378382" y="2397002"/>
                  </a:cubicBezTo>
                  <a:lnTo>
                    <a:pt x="23623" y="2397002"/>
                  </a:lnTo>
                  <a:cubicBezTo>
                    <a:pt x="17358" y="2397002"/>
                    <a:pt x="11349" y="2394513"/>
                    <a:pt x="6919" y="2390083"/>
                  </a:cubicBezTo>
                  <a:cubicBezTo>
                    <a:pt x="2489" y="2385653"/>
                    <a:pt x="0" y="2379644"/>
                    <a:pt x="0" y="2373379"/>
                  </a:cubicBezTo>
                  <a:lnTo>
                    <a:pt x="0" y="23623"/>
                  </a:lnTo>
                  <a:cubicBezTo>
                    <a:pt x="0" y="17358"/>
                    <a:pt x="2489" y="11349"/>
                    <a:pt x="6919" y="6919"/>
                  </a:cubicBezTo>
                  <a:cubicBezTo>
                    <a:pt x="11349" y="2489"/>
                    <a:pt x="17358" y="0"/>
                    <a:pt x="23623" y="0"/>
                  </a:cubicBezTo>
                  <a:close/>
                </a:path>
              </a:pathLst>
            </a:custGeom>
            <a:solidFill>
              <a:srgbClr val="E6EAEF"/>
            </a:solidFill>
            <a:ln w="19050" cap="rnd">
              <a:solidFill>
                <a:srgbClr val="243342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02006" cy="24351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7538080">
            <a:off x="-7029811" y="-5584933"/>
            <a:ext cx="9808447" cy="9331824"/>
            <a:chOff x="0" y="0"/>
            <a:chExt cx="13077930" cy="12442432"/>
          </a:xfrm>
        </p:grpSpPr>
        <p:grpSp>
          <p:nvGrpSpPr>
            <p:cNvPr id="6" name="Group 6"/>
            <p:cNvGrpSpPr/>
            <p:nvPr/>
          </p:nvGrpSpPr>
          <p:grpSpPr>
            <a:xfrm rot="2252144">
              <a:off x="1498251" y="1484738"/>
              <a:ext cx="7399579" cy="7432687"/>
              <a:chOff x="0" y="0"/>
              <a:chExt cx="2816645" cy="282924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243342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2252144">
              <a:off x="2397493" y="3224228"/>
              <a:ext cx="7399579" cy="7432687"/>
              <a:chOff x="0" y="0"/>
              <a:chExt cx="2816645" cy="282924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535659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 rot="2252144">
              <a:off x="4180100" y="3525007"/>
              <a:ext cx="7399579" cy="7432687"/>
              <a:chOff x="0" y="0"/>
              <a:chExt cx="2816645" cy="282924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858789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 rot="2124477">
            <a:off x="15979122" y="5429903"/>
            <a:ext cx="9808447" cy="9331824"/>
            <a:chOff x="0" y="0"/>
            <a:chExt cx="13077930" cy="12442432"/>
          </a:xfrm>
        </p:grpSpPr>
        <p:grpSp>
          <p:nvGrpSpPr>
            <p:cNvPr id="16" name="Group 16"/>
            <p:cNvGrpSpPr/>
            <p:nvPr/>
          </p:nvGrpSpPr>
          <p:grpSpPr>
            <a:xfrm rot="2252144">
              <a:off x="1498251" y="1484738"/>
              <a:ext cx="7399579" cy="7432687"/>
              <a:chOff x="0" y="0"/>
              <a:chExt cx="2816645" cy="282924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243342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2252144">
              <a:off x="2397493" y="3224228"/>
              <a:ext cx="7399579" cy="7432687"/>
              <a:chOff x="0" y="0"/>
              <a:chExt cx="2816645" cy="2829248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535659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 rot="2252144">
              <a:off x="4180100" y="3525007"/>
              <a:ext cx="7399579" cy="7432687"/>
              <a:chOff x="0" y="0"/>
              <a:chExt cx="2816645" cy="2829248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858789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5" name="TextBox 25"/>
          <p:cNvSpPr txBox="1"/>
          <p:nvPr/>
        </p:nvSpPr>
        <p:spPr>
          <a:xfrm>
            <a:off x="2559493" y="1002004"/>
            <a:ext cx="13169015" cy="1905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20"/>
              </a:lnSpc>
            </a:pPr>
            <a:r>
              <a:rPr lang="en-US" sz="11000">
                <a:solidFill>
                  <a:srgbClr val="000000"/>
                </a:solidFill>
                <a:latin typeface="Karnchang Bold"/>
                <a:ea typeface="Karnchang Bold"/>
                <a:cs typeface="Karnchang Bold"/>
                <a:sym typeface="Karnchang Bold"/>
              </a:rPr>
              <a:t>CONTENS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943395" y="2800808"/>
            <a:ext cx="14401211" cy="580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endParaRPr/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Karnchang"/>
                <a:ea typeface="Karnchang"/>
                <a:cs typeface="Karnchang"/>
                <a:sym typeface="Karnchang"/>
              </a:rPr>
              <a:t>The National Language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Karnchang"/>
                <a:ea typeface="Karnchang"/>
                <a:cs typeface="Karnchang"/>
                <a:sym typeface="Karnchang"/>
              </a:rPr>
              <a:t>Cultural Transformation and Digitalization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Karnchang"/>
                <a:ea typeface="Karnchang"/>
                <a:cs typeface="Karnchang"/>
                <a:sym typeface="Karnchang"/>
              </a:rPr>
              <a:t>Language and Gender Identity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Karnchang"/>
                <a:ea typeface="Karnchang"/>
                <a:cs typeface="Karnchang"/>
                <a:sym typeface="Karnchang"/>
              </a:rPr>
              <a:t>Globalization and the Impact on Local Cultural Heritage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Karnchang"/>
                <a:ea typeface="Karnchang"/>
                <a:cs typeface="Karnchang"/>
                <a:sym typeface="Karnchang"/>
              </a:rPr>
              <a:t>Local Language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Karnchang"/>
                <a:ea typeface="Karnchang"/>
                <a:cs typeface="Karnchang"/>
                <a:sym typeface="Karnchang"/>
              </a:rPr>
              <a:t>Linguistic and cultural relativity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Karnchang"/>
                <a:ea typeface="Karnchang"/>
                <a:cs typeface="Karnchang"/>
                <a:sym typeface="Karnchang"/>
              </a:rPr>
              <a:t>Preservation of Endangered Languages in the Digital Age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7067" y="592941"/>
            <a:ext cx="16713866" cy="9101117"/>
            <a:chOff x="0" y="0"/>
            <a:chExt cx="4402006" cy="23970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02006" cy="2397002"/>
            </a:xfrm>
            <a:custGeom>
              <a:avLst/>
              <a:gdLst/>
              <a:ahLst/>
              <a:cxnLst/>
              <a:rect l="l" t="t" r="r" b="b"/>
              <a:pathLst>
                <a:path w="4402006" h="2397002">
                  <a:moveTo>
                    <a:pt x="23623" y="0"/>
                  </a:moveTo>
                  <a:lnTo>
                    <a:pt x="4378382" y="0"/>
                  </a:lnTo>
                  <a:cubicBezTo>
                    <a:pt x="4391429" y="0"/>
                    <a:pt x="4402006" y="10577"/>
                    <a:pt x="4402006" y="23623"/>
                  </a:cubicBezTo>
                  <a:lnTo>
                    <a:pt x="4402006" y="2373379"/>
                  </a:lnTo>
                  <a:cubicBezTo>
                    <a:pt x="4402006" y="2379644"/>
                    <a:pt x="4399517" y="2385653"/>
                    <a:pt x="4395087" y="2390083"/>
                  </a:cubicBezTo>
                  <a:cubicBezTo>
                    <a:pt x="4390656" y="2394513"/>
                    <a:pt x="4384647" y="2397002"/>
                    <a:pt x="4378382" y="2397002"/>
                  </a:cubicBezTo>
                  <a:lnTo>
                    <a:pt x="23623" y="2397002"/>
                  </a:lnTo>
                  <a:cubicBezTo>
                    <a:pt x="17358" y="2397002"/>
                    <a:pt x="11349" y="2394513"/>
                    <a:pt x="6919" y="2390083"/>
                  </a:cubicBezTo>
                  <a:cubicBezTo>
                    <a:pt x="2489" y="2385653"/>
                    <a:pt x="0" y="2379644"/>
                    <a:pt x="0" y="2373379"/>
                  </a:cubicBezTo>
                  <a:lnTo>
                    <a:pt x="0" y="23623"/>
                  </a:lnTo>
                  <a:cubicBezTo>
                    <a:pt x="0" y="17358"/>
                    <a:pt x="2489" y="11349"/>
                    <a:pt x="6919" y="6919"/>
                  </a:cubicBezTo>
                  <a:cubicBezTo>
                    <a:pt x="11349" y="2489"/>
                    <a:pt x="17358" y="0"/>
                    <a:pt x="23623" y="0"/>
                  </a:cubicBezTo>
                  <a:close/>
                </a:path>
              </a:pathLst>
            </a:custGeom>
            <a:solidFill>
              <a:srgbClr val="E6EAEF"/>
            </a:solidFill>
            <a:ln w="19050" cap="rnd">
              <a:solidFill>
                <a:srgbClr val="243342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02006" cy="24351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7538080">
            <a:off x="-7029811" y="-5584933"/>
            <a:ext cx="9808447" cy="9331824"/>
            <a:chOff x="0" y="0"/>
            <a:chExt cx="13077930" cy="12442432"/>
          </a:xfrm>
        </p:grpSpPr>
        <p:grpSp>
          <p:nvGrpSpPr>
            <p:cNvPr id="6" name="Group 6"/>
            <p:cNvGrpSpPr/>
            <p:nvPr/>
          </p:nvGrpSpPr>
          <p:grpSpPr>
            <a:xfrm rot="2252144">
              <a:off x="1498251" y="1484738"/>
              <a:ext cx="7399579" cy="7432687"/>
              <a:chOff x="0" y="0"/>
              <a:chExt cx="2816645" cy="282924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243342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2252144">
              <a:off x="2397493" y="3224228"/>
              <a:ext cx="7399579" cy="7432687"/>
              <a:chOff x="0" y="0"/>
              <a:chExt cx="2816645" cy="282924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535659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 rot="2252144">
              <a:off x="4180100" y="3525007"/>
              <a:ext cx="7399579" cy="7432687"/>
              <a:chOff x="0" y="0"/>
              <a:chExt cx="2816645" cy="282924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858789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 rot="2124477">
            <a:off x="15979122" y="5429903"/>
            <a:ext cx="9808447" cy="9331824"/>
            <a:chOff x="0" y="0"/>
            <a:chExt cx="13077930" cy="12442432"/>
          </a:xfrm>
        </p:grpSpPr>
        <p:grpSp>
          <p:nvGrpSpPr>
            <p:cNvPr id="16" name="Group 16"/>
            <p:cNvGrpSpPr/>
            <p:nvPr/>
          </p:nvGrpSpPr>
          <p:grpSpPr>
            <a:xfrm rot="2252144">
              <a:off x="1498251" y="1484738"/>
              <a:ext cx="7399579" cy="7432687"/>
              <a:chOff x="0" y="0"/>
              <a:chExt cx="2816645" cy="282924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243342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2252144">
              <a:off x="2397493" y="3224228"/>
              <a:ext cx="7399579" cy="7432687"/>
              <a:chOff x="0" y="0"/>
              <a:chExt cx="2816645" cy="2829248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535659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 rot="2252144">
              <a:off x="4180100" y="3525007"/>
              <a:ext cx="7399579" cy="7432687"/>
              <a:chOff x="0" y="0"/>
              <a:chExt cx="2816645" cy="2829248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858789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5665503" y="317552"/>
            <a:ext cx="2042119" cy="650325"/>
            <a:chOff x="0" y="0"/>
            <a:chExt cx="537842" cy="17127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37842" cy="171279"/>
            </a:xfrm>
            <a:custGeom>
              <a:avLst/>
              <a:gdLst/>
              <a:ahLst/>
              <a:cxnLst/>
              <a:rect l="l" t="t" r="r" b="b"/>
              <a:pathLst>
                <a:path w="537842" h="171279">
                  <a:moveTo>
                    <a:pt x="53076" y="0"/>
                  </a:moveTo>
                  <a:lnTo>
                    <a:pt x="484766" y="0"/>
                  </a:lnTo>
                  <a:cubicBezTo>
                    <a:pt x="514079" y="0"/>
                    <a:pt x="537842" y="23763"/>
                    <a:pt x="537842" y="53076"/>
                  </a:cubicBezTo>
                  <a:lnTo>
                    <a:pt x="537842" y="118203"/>
                  </a:lnTo>
                  <a:cubicBezTo>
                    <a:pt x="537842" y="132280"/>
                    <a:pt x="532250" y="145780"/>
                    <a:pt x="522296" y="155734"/>
                  </a:cubicBezTo>
                  <a:cubicBezTo>
                    <a:pt x="512343" y="165687"/>
                    <a:pt x="498843" y="171279"/>
                    <a:pt x="484766" y="171279"/>
                  </a:cubicBezTo>
                  <a:lnTo>
                    <a:pt x="53076" y="171279"/>
                  </a:lnTo>
                  <a:cubicBezTo>
                    <a:pt x="38999" y="171279"/>
                    <a:pt x="25499" y="165687"/>
                    <a:pt x="15546" y="155734"/>
                  </a:cubicBezTo>
                  <a:cubicBezTo>
                    <a:pt x="5592" y="145780"/>
                    <a:pt x="0" y="132280"/>
                    <a:pt x="0" y="118203"/>
                  </a:cubicBezTo>
                  <a:lnTo>
                    <a:pt x="0" y="53076"/>
                  </a:lnTo>
                  <a:cubicBezTo>
                    <a:pt x="0" y="38999"/>
                    <a:pt x="5592" y="25499"/>
                    <a:pt x="15546" y="15546"/>
                  </a:cubicBezTo>
                  <a:cubicBezTo>
                    <a:pt x="25499" y="5592"/>
                    <a:pt x="38999" y="0"/>
                    <a:pt x="53076" y="0"/>
                  </a:cubicBezTo>
                  <a:close/>
                </a:path>
              </a:pathLst>
            </a:custGeom>
            <a:solidFill>
              <a:srgbClr val="535659"/>
            </a:solidFill>
            <a:ln w="19050" cap="sq">
              <a:solidFill>
                <a:srgbClr val="243342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537842" cy="209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2"/>
                </a:lnSpc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941221" y="3451396"/>
            <a:ext cx="7556853" cy="3744828"/>
          </a:xfrm>
          <a:custGeom>
            <a:avLst/>
            <a:gdLst/>
            <a:ahLst/>
            <a:cxnLst/>
            <a:rect l="l" t="t" r="r" b="b"/>
            <a:pathLst>
              <a:path w="7556853" h="3744828">
                <a:moveTo>
                  <a:pt x="0" y="0"/>
                </a:moveTo>
                <a:lnTo>
                  <a:pt x="7556853" y="0"/>
                </a:lnTo>
                <a:lnTo>
                  <a:pt x="7556853" y="3744828"/>
                </a:lnTo>
                <a:lnTo>
                  <a:pt x="0" y="3744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133" t="-26164" r="-9976" b="-22892"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853742" y="2353527"/>
            <a:ext cx="7731811" cy="961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2"/>
              </a:lnSpc>
            </a:pPr>
            <a:r>
              <a:rPr lang="en-US" sz="5600">
                <a:solidFill>
                  <a:srgbClr val="000000"/>
                </a:solidFill>
                <a:latin typeface="Karnchang Bold"/>
                <a:ea typeface="Karnchang Bold"/>
                <a:cs typeface="Karnchang Bold"/>
                <a:sym typeface="Karnchang Bold"/>
              </a:rPr>
              <a:t>The National Language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749428" y="2447895"/>
            <a:ext cx="7956185" cy="5494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4" lvl="1" indent="-410207" algn="l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Karnchang"/>
                <a:ea typeface="Karnchang"/>
                <a:cs typeface="Karnchang"/>
                <a:sym typeface="Karnchang"/>
              </a:rPr>
              <a:t>Bahasa Indonesia sebagai lingua franca dari Sabang sampai Merauke</a:t>
            </a:r>
          </a:p>
          <a:p>
            <a:pPr marL="820414" lvl="1" indent="-410207" algn="l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Karnchang"/>
                <a:ea typeface="Karnchang"/>
                <a:cs typeface="Karnchang"/>
                <a:sym typeface="Karnchang"/>
              </a:rPr>
              <a:t>Bahasa Indonesia menjadi bahasa resmi ke-10 UNESCO pada 20 November 2023</a:t>
            </a:r>
          </a:p>
          <a:p>
            <a:pPr marL="820414" lvl="1" indent="-410207" algn="l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Karnchang"/>
                <a:ea typeface="Karnchang"/>
                <a:cs typeface="Karnchang"/>
                <a:sym typeface="Karnchang"/>
              </a:rPr>
              <a:t>Jumlah penutur bahasa Indonesia sekitar 275 Juta Jiwa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5621459" y="349050"/>
            <a:ext cx="2168307" cy="444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spc="120">
                <a:solidFill>
                  <a:srgbClr val="FFFFFF"/>
                </a:solidFill>
                <a:latin typeface="Karnchang"/>
                <a:ea typeface="Karnchang"/>
                <a:cs typeface="Karnchang"/>
                <a:sym typeface="Karnchang"/>
              </a:rPr>
              <a:t>Halaman 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7538080">
            <a:off x="-7029811" y="-5584933"/>
            <a:ext cx="9808447" cy="9331824"/>
            <a:chOff x="0" y="0"/>
            <a:chExt cx="13077930" cy="12442432"/>
          </a:xfrm>
        </p:grpSpPr>
        <p:grpSp>
          <p:nvGrpSpPr>
            <p:cNvPr id="3" name="Group 3"/>
            <p:cNvGrpSpPr/>
            <p:nvPr/>
          </p:nvGrpSpPr>
          <p:grpSpPr>
            <a:xfrm rot="2252144">
              <a:off x="1498251" y="1484738"/>
              <a:ext cx="7399579" cy="7432687"/>
              <a:chOff x="0" y="0"/>
              <a:chExt cx="2816645" cy="282924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243342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2252144">
              <a:off x="2397493" y="3224228"/>
              <a:ext cx="7399579" cy="7432687"/>
              <a:chOff x="0" y="0"/>
              <a:chExt cx="2816645" cy="282924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535659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2252144">
              <a:off x="4180100" y="3525007"/>
              <a:ext cx="7399579" cy="7432687"/>
              <a:chOff x="0" y="0"/>
              <a:chExt cx="2816645" cy="282924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858789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 rot="2124477">
            <a:off x="15979122" y="5429903"/>
            <a:ext cx="9808447" cy="9331824"/>
            <a:chOff x="0" y="0"/>
            <a:chExt cx="13077930" cy="12442432"/>
          </a:xfrm>
        </p:grpSpPr>
        <p:grpSp>
          <p:nvGrpSpPr>
            <p:cNvPr id="13" name="Group 13"/>
            <p:cNvGrpSpPr/>
            <p:nvPr/>
          </p:nvGrpSpPr>
          <p:grpSpPr>
            <a:xfrm rot="2252144">
              <a:off x="1498251" y="1484738"/>
              <a:ext cx="7399579" cy="7432687"/>
              <a:chOff x="0" y="0"/>
              <a:chExt cx="2816645" cy="2829248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243342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2252144">
              <a:off x="2397493" y="3224228"/>
              <a:ext cx="7399579" cy="7432687"/>
              <a:chOff x="0" y="0"/>
              <a:chExt cx="2816645" cy="282924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535659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2252144">
              <a:off x="4180100" y="3525007"/>
              <a:ext cx="7399579" cy="7432687"/>
              <a:chOff x="0" y="0"/>
              <a:chExt cx="2816645" cy="2829248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858789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15665503" y="317552"/>
            <a:ext cx="2042119" cy="650325"/>
            <a:chOff x="0" y="0"/>
            <a:chExt cx="537842" cy="17127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37842" cy="171279"/>
            </a:xfrm>
            <a:custGeom>
              <a:avLst/>
              <a:gdLst/>
              <a:ahLst/>
              <a:cxnLst/>
              <a:rect l="l" t="t" r="r" b="b"/>
              <a:pathLst>
                <a:path w="537842" h="171279">
                  <a:moveTo>
                    <a:pt x="53076" y="0"/>
                  </a:moveTo>
                  <a:lnTo>
                    <a:pt x="484766" y="0"/>
                  </a:lnTo>
                  <a:cubicBezTo>
                    <a:pt x="514079" y="0"/>
                    <a:pt x="537842" y="23763"/>
                    <a:pt x="537842" y="53076"/>
                  </a:cubicBezTo>
                  <a:lnTo>
                    <a:pt x="537842" y="118203"/>
                  </a:lnTo>
                  <a:cubicBezTo>
                    <a:pt x="537842" y="132280"/>
                    <a:pt x="532250" y="145780"/>
                    <a:pt x="522296" y="155734"/>
                  </a:cubicBezTo>
                  <a:cubicBezTo>
                    <a:pt x="512343" y="165687"/>
                    <a:pt x="498843" y="171279"/>
                    <a:pt x="484766" y="171279"/>
                  </a:cubicBezTo>
                  <a:lnTo>
                    <a:pt x="53076" y="171279"/>
                  </a:lnTo>
                  <a:cubicBezTo>
                    <a:pt x="38999" y="171279"/>
                    <a:pt x="25499" y="165687"/>
                    <a:pt x="15546" y="155734"/>
                  </a:cubicBezTo>
                  <a:cubicBezTo>
                    <a:pt x="5592" y="145780"/>
                    <a:pt x="0" y="132280"/>
                    <a:pt x="0" y="118203"/>
                  </a:cubicBezTo>
                  <a:lnTo>
                    <a:pt x="0" y="53076"/>
                  </a:lnTo>
                  <a:cubicBezTo>
                    <a:pt x="0" y="38999"/>
                    <a:pt x="5592" y="25499"/>
                    <a:pt x="15546" y="15546"/>
                  </a:cubicBezTo>
                  <a:cubicBezTo>
                    <a:pt x="25499" y="5592"/>
                    <a:pt x="38999" y="0"/>
                    <a:pt x="53076" y="0"/>
                  </a:cubicBezTo>
                  <a:close/>
                </a:path>
              </a:pathLst>
            </a:custGeom>
            <a:solidFill>
              <a:srgbClr val="535659"/>
            </a:solidFill>
            <a:ln w="19050" cap="sq">
              <a:solidFill>
                <a:srgbClr val="243342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537842" cy="209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2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8853667" y="3853973"/>
            <a:ext cx="659308" cy="659308"/>
          </a:xfrm>
          <a:custGeom>
            <a:avLst/>
            <a:gdLst/>
            <a:ahLst/>
            <a:cxnLst/>
            <a:rect l="l" t="t" r="r" b="b"/>
            <a:pathLst>
              <a:path w="659308" h="659308">
                <a:moveTo>
                  <a:pt x="0" y="0"/>
                </a:moveTo>
                <a:lnTo>
                  <a:pt x="659308" y="0"/>
                </a:lnTo>
                <a:lnTo>
                  <a:pt x="659308" y="659307"/>
                </a:lnTo>
                <a:lnTo>
                  <a:pt x="0" y="659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853667" y="6078392"/>
            <a:ext cx="659308" cy="659308"/>
          </a:xfrm>
          <a:custGeom>
            <a:avLst/>
            <a:gdLst/>
            <a:ahLst/>
            <a:cxnLst/>
            <a:rect l="l" t="t" r="r" b="b"/>
            <a:pathLst>
              <a:path w="659308" h="659308">
                <a:moveTo>
                  <a:pt x="0" y="0"/>
                </a:moveTo>
                <a:lnTo>
                  <a:pt x="659308" y="0"/>
                </a:lnTo>
                <a:lnTo>
                  <a:pt x="659308" y="659308"/>
                </a:lnTo>
                <a:lnTo>
                  <a:pt x="0" y="659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2805227" y="793505"/>
            <a:ext cx="12096880" cy="6406082"/>
          </a:xfrm>
          <a:custGeom>
            <a:avLst/>
            <a:gdLst/>
            <a:ahLst/>
            <a:cxnLst/>
            <a:rect l="l" t="t" r="r" b="b"/>
            <a:pathLst>
              <a:path w="12096880" h="6406082">
                <a:moveTo>
                  <a:pt x="0" y="0"/>
                </a:moveTo>
                <a:lnTo>
                  <a:pt x="12096881" y="0"/>
                </a:lnTo>
                <a:lnTo>
                  <a:pt x="12096881" y="6406082"/>
                </a:lnTo>
                <a:lnTo>
                  <a:pt x="0" y="64060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613" t="-8088" r="-4283" b="-7466"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15621459" y="349050"/>
            <a:ext cx="2168307" cy="444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spc="120">
                <a:solidFill>
                  <a:srgbClr val="FFFFFF"/>
                </a:solidFill>
                <a:latin typeface="Karnchang"/>
                <a:ea typeface="Karnchang"/>
                <a:cs typeface="Karnchang"/>
                <a:sym typeface="Karnchang"/>
              </a:rPr>
              <a:t>Halaman 4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805227" y="7313887"/>
            <a:ext cx="14454073" cy="1064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Karnchang"/>
                <a:ea typeface="Karnchang"/>
                <a:cs typeface="Karnchang"/>
                <a:sym typeface="Karnchang"/>
              </a:rPr>
              <a:t>https://kantorbahasamaluku.kemdikbud.go.id/2016/12/utamakan-bahasa-indonesia-pelajari-bahasa-asing-lestarikan-bahasa-daerah/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7067" y="592941"/>
            <a:ext cx="16713866" cy="9101117"/>
            <a:chOff x="0" y="0"/>
            <a:chExt cx="4402006" cy="23970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02006" cy="2397002"/>
            </a:xfrm>
            <a:custGeom>
              <a:avLst/>
              <a:gdLst/>
              <a:ahLst/>
              <a:cxnLst/>
              <a:rect l="l" t="t" r="r" b="b"/>
              <a:pathLst>
                <a:path w="4402006" h="2397002">
                  <a:moveTo>
                    <a:pt x="23623" y="0"/>
                  </a:moveTo>
                  <a:lnTo>
                    <a:pt x="4378382" y="0"/>
                  </a:lnTo>
                  <a:cubicBezTo>
                    <a:pt x="4391429" y="0"/>
                    <a:pt x="4402006" y="10577"/>
                    <a:pt x="4402006" y="23623"/>
                  </a:cubicBezTo>
                  <a:lnTo>
                    <a:pt x="4402006" y="2373379"/>
                  </a:lnTo>
                  <a:cubicBezTo>
                    <a:pt x="4402006" y="2379644"/>
                    <a:pt x="4399517" y="2385653"/>
                    <a:pt x="4395087" y="2390083"/>
                  </a:cubicBezTo>
                  <a:cubicBezTo>
                    <a:pt x="4390656" y="2394513"/>
                    <a:pt x="4384647" y="2397002"/>
                    <a:pt x="4378382" y="2397002"/>
                  </a:cubicBezTo>
                  <a:lnTo>
                    <a:pt x="23623" y="2397002"/>
                  </a:lnTo>
                  <a:cubicBezTo>
                    <a:pt x="17358" y="2397002"/>
                    <a:pt x="11349" y="2394513"/>
                    <a:pt x="6919" y="2390083"/>
                  </a:cubicBezTo>
                  <a:cubicBezTo>
                    <a:pt x="2489" y="2385653"/>
                    <a:pt x="0" y="2379644"/>
                    <a:pt x="0" y="2373379"/>
                  </a:cubicBezTo>
                  <a:lnTo>
                    <a:pt x="0" y="23623"/>
                  </a:lnTo>
                  <a:cubicBezTo>
                    <a:pt x="0" y="17358"/>
                    <a:pt x="2489" y="11349"/>
                    <a:pt x="6919" y="6919"/>
                  </a:cubicBezTo>
                  <a:cubicBezTo>
                    <a:pt x="11349" y="2489"/>
                    <a:pt x="17358" y="0"/>
                    <a:pt x="23623" y="0"/>
                  </a:cubicBezTo>
                  <a:close/>
                </a:path>
              </a:pathLst>
            </a:custGeom>
            <a:solidFill>
              <a:srgbClr val="E6EAEF"/>
            </a:solidFill>
            <a:ln w="19050" cap="rnd">
              <a:solidFill>
                <a:srgbClr val="243342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02006" cy="24351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7538080">
            <a:off x="-7029811" y="-5584933"/>
            <a:ext cx="9808447" cy="9331824"/>
            <a:chOff x="0" y="0"/>
            <a:chExt cx="13077930" cy="12442432"/>
          </a:xfrm>
        </p:grpSpPr>
        <p:grpSp>
          <p:nvGrpSpPr>
            <p:cNvPr id="6" name="Group 6"/>
            <p:cNvGrpSpPr/>
            <p:nvPr/>
          </p:nvGrpSpPr>
          <p:grpSpPr>
            <a:xfrm rot="2252144">
              <a:off x="1498251" y="1484738"/>
              <a:ext cx="7399579" cy="7432687"/>
              <a:chOff x="0" y="0"/>
              <a:chExt cx="2816645" cy="282924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243342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2252144">
              <a:off x="2397493" y="3224228"/>
              <a:ext cx="7399579" cy="7432687"/>
              <a:chOff x="0" y="0"/>
              <a:chExt cx="2816645" cy="282924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535659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 rot="2252144">
              <a:off x="4180100" y="3525007"/>
              <a:ext cx="7399579" cy="7432687"/>
              <a:chOff x="0" y="0"/>
              <a:chExt cx="2816645" cy="282924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858789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 rot="2124477">
            <a:off x="15979122" y="5429903"/>
            <a:ext cx="9808447" cy="9331824"/>
            <a:chOff x="0" y="0"/>
            <a:chExt cx="13077930" cy="12442432"/>
          </a:xfrm>
        </p:grpSpPr>
        <p:grpSp>
          <p:nvGrpSpPr>
            <p:cNvPr id="16" name="Group 16"/>
            <p:cNvGrpSpPr/>
            <p:nvPr/>
          </p:nvGrpSpPr>
          <p:grpSpPr>
            <a:xfrm rot="2252144">
              <a:off x="1498251" y="1484738"/>
              <a:ext cx="7399579" cy="7432687"/>
              <a:chOff x="0" y="0"/>
              <a:chExt cx="2816645" cy="282924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243342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2252144">
              <a:off x="2397493" y="3224228"/>
              <a:ext cx="7399579" cy="7432687"/>
              <a:chOff x="0" y="0"/>
              <a:chExt cx="2816645" cy="2829248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535659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 rot="2252144">
              <a:off x="4180100" y="3525007"/>
              <a:ext cx="7399579" cy="7432687"/>
              <a:chOff x="0" y="0"/>
              <a:chExt cx="2816645" cy="2829248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858789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5" name="TextBox 25"/>
          <p:cNvSpPr txBox="1"/>
          <p:nvPr/>
        </p:nvSpPr>
        <p:spPr>
          <a:xfrm>
            <a:off x="1359288" y="1164537"/>
            <a:ext cx="15900012" cy="1107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0"/>
              </a:lnSpc>
            </a:pPr>
            <a:r>
              <a:rPr lang="en-US" sz="6500">
                <a:solidFill>
                  <a:srgbClr val="243342"/>
                </a:solidFill>
                <a:latin typeface="Karnchang Bold"/>
                <a:ea typeface="Karnchang Bold"/>
                <a:cs typeface="Karnchang Bold"/>
                <a:sym typeface="Karnchang Bold"/>
              </a:rPr>
              <a:t>Cultural Transformation and Digitalization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960029" y="2641590"/>
            <a:ext cx="14367942" cy="4613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35" lvl="1" indent="-388618" algn="just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Karnchang"/>
                <a:ea typeface="Karnchang"/>
                <a:cs typeface="Karnchang"/>
                <a:sym typeface="Karnchang"/>
              </a:rPr>
              <a:t>Akses dan penyebaran budaya yang lebih luas</a:t>
            </a:r>
          </a:p>
          <a:p>
            <a:pPr marL="777235" lvl="1" indent="-388618" algn="just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Karnchang"/>
                <a:ea typeface="Karnchang"/>
                <a:cs typeface="Karnchang"/>
                <a:sym typeface="Karnchang"/>
              </a:rPr>
              <a:t>Membuanakan budaya lokal</a:t>
            </a:r>
          </a:p>
          <a:p>
            <a:pPr marL="777235" lvl="1" indent="-388618" algn="just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Karnchang"/>
                <a:ea typeface="Karnchang"/>
                <a:cs typeface="Karnchang"/>
                <a:sym typeface="Karnchang"/>
              </a:rPr>
              <a:t>Pengaruh terhadap sikap berbahasa</a:t>
            </a:r>
          </a:p>
          <a:p>
            <a:pPr marL="777235" lvl="1" indent="-388618" algn="just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Karnchang"/>
                <a:ea typeface="Karnchang"/>
                <a:cs typeface="Karnchang"/>
                <a:sym typeface="Karnchang"/>
              </a:rPr>
              <a:t>Pemahaman terhadap literasi media</a:t>
            </a:r>
          </a:p>
          <a:p>
            <a:pPr marL="777235" lvl="1" indent="-388618" algn="just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Karnchang"/>
                <a:ea typeface="Karnchang"/>
                <a:cs typeface="Karnchang"/>
                <a:sym typeface="Karnchang"/>
              </a:rPr>
              <a:t>Perubahan sikap konsumsi budaya</a:t>
            </a:r>
          </a:p>
          <a:p>
            <a:pPr marL="777235" lvl="1" indent="-388618" algn="just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Karnchang"/>
                <a:ea typeface="Karnchang"/>
                <a:cs typeface="Karnchang"/>
                <a:sym typeface="Karnchang"/>
              </a:rPr>
              <a:t>Teknologi, sikap, dan gaya hidup</a:t>
            </a:r>
          </a:p>
          <a:p>
            <a:pPr marL="777235" lvl="1" indent="-388618" algn="just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Karnchang"/>
                <a:ea typeface="Karnchang"/>
                <a:cs typeface="Karnchang"/>
                <a:sym typeface="Karnchang"/>
              </a:rPr>
              <a:t>Asik dengan gawai masing-masing; lupa terhadap sikap sosial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5665503" y="317552"/>
            <a:ext cx="2042119" cy="650325"/>
            <a:chOff x="0" y="0"/>
            <a:chExt cx="537842" cy="17127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537842" cy="171279"/>
            </a:xfrm>
            <a:custGeom>
              <a:avLst/>
              <a:gdLst/>
              <a:ahLst/>
              <a:cxnLst/>
              <a:rect l="l" t="t" r="r" b="b"/>
              <a:pathLst>
                <a:path w="537842" h="171279">
                  <a:moveTo>
                    <a:pt x="53076" y="0"/>
                  </a:moveTo>
                  <a:lnTo>
                    <a:pt x="484766" y="0"/>
                  </a:lnTo>
                  <a:cubicBezTo>
                    <a:pt x="514079" y="0"/>
                    <a:pt x="537842" y="23763"/>
                    <a:pt x="537842" y="53076"/>
                  </a:cubicBezTo>
                  <a:lnTo>
                    <a:pt x="537842" y="118203"/>
                  </a:lnTo>
                  <a:cubicBezTo>
                    <a:pt x="537842" y="132280"/>
                    <a:pt x="532250" y="145780"/>
                    <a:pt x="522296" y="155734"/>
                  </a:cubicBezTo>
                  <a:cubicBezTo>
                    <a:pt x="512343" y="165687"/>
                    <a:pt x="498843" y="171279"/>
                    <a:pt x="484766" y="171279"/>
                  </a:cubicBezTo>
                  <a:lnTo>
                    <a:pt x="53076" y="171279"/>
                  </a:lnTo>
                  <a:cubicBezTo>
                    <a:pt x="38999" y="171279"/>
                    <a:pt x="25499" y="165687"/>
                    <a:pt x="15546" y="155734"/>
                  </a:cubicBezTo>
                  <a:cubicBezTo>
                    <a:pt x="5592" y="145780"/>
                    <a:pt x="0" y="132280"/>
                    <a:pt x="0" y="118203"/>
                  </a:cubicBezTo>
                  <a:lnTo>
                    <a:pt x="0" y="53076"/>
                  </a:lnTo>
                  <a:cubicBezTo>
                    <a:pt x="0" y="38999"/>
                    <a:pt x="5592" y="25499"/>
                    <a:pt x="15546" y="15546"/>
                  </a:cubicBezTo>
                  <a:cubicBezTo>
                    <a:pt x="25499" y="5592"/>
                    <a:pt x="38999" y="0"/>
                    <a:pt x="53076" y="0"/>
                  </a:cubicBezTo>
                  <a:close/>
                </a:path>
              </a:pathLst>
            </a:custGeom>
            <a:solidFill>
              <a:srgbClr val="535659"/>
            </a:solidFill>
            <a:ln w="19050" cap="sq">
              <a:solidFill>
                <a:srgbClr val="243342"/>
              </a:solidFill>
              <a:prstDash val="solid"/>
              <a:miter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537842" cy="209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2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5621459" y="349050"/>
            <a:ext cx="2168307" cy="444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spc="120">
                <a:solidFill>
                  <a:srgbClr val="FFFFFF"/>
                </a:solidFill>
                <a:latin typeface="Karnchang"/>
                <a:ea typeface="Karnchang"/>
                <a:cs typeface="Karnchang"/>
                <a:sym typeface="Karnchang"/>
              </a:rPr>
              <a:t>Halaman 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7067" y="592941"/>
            <a:ext cx="16713866" cy="9101117"/>
            <a:chOff x="0" y="0"/>
            <a:chExt cx="4402006" cy="23970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02006" cy="2397002"/>
            </a:xfrm>
            <a:custGeom>
              <a:avLst/>
              <a:gdLst/>
              <a:ahLst/>
              <a:cxnLst/>
              <a:rect l="l" t="t" r="r" b="b"/>
              <a:pathLst>
                <a:path w="4402006" h="2397002">
                  <a:moveTo>
                    <a:pt x="23623" y="0"/>
                  </a:moveTo>
                  <a:lnTo>
                    <a:pt x="4378382" y="0"/>
                  </a:lnTo>
                  <a:cubicBezTo>
                    <a:pt x="4391429" y="0"/>
                    <a:pt x="4402006" y="10577"/>
                    <a:pt x="4402006" y="23623"/>
                  </a:cubicBezTo>
                  <a:lnTo>
                    <a:pt x="4402006" y="2373379"/>
                  </a:lnTo>
                  <a:cubicBezTo>
                    <a:pt x="4402006" y="2379644"/>
                    <a:pt x="4399517" y="2385653"/>
                    <a:pt x="4395087" y="2390083"/>
                  </a:cubicBezTo>
                  <a:cubicBezTo>
                    <a:pt x="4390656" y="2394513"/>
                    <a:pt x="4384647" y="2397002"/>
                    <a:pt x="4378382" y="2397002"/>
                  </a:cubicBezTo>
                  <a:lnTo>
                    <a:pt x="23623" y="2397002"/>
                  </a:lnTo>
                  <a:cubicBezTo>
                    <a:pt x="17358" y="2397002"/>
                    <a:pt x="11349" y="2394513"/>
                    <a:pt x="6919" y="2390083"/>
                  </a:cubicBezTo>
                  <a:cubicBezTo>
                    <a:pt x="2489" y="2385653"/>
                    <a:pt x="0" y="2379644"/>
                    <a:pt x="0" y="2373379"/>
                  </a:cubicBezTo>
                  <a:lnTo>
                    <a:pt x="0" y="23623"/>
                  </a:lnTo>
                  <a:cubicBezTo>
                    <a:pt x="0" y="17358"/>
                    <a:pt x="2489" y="11349"/>
                    <a:pt x="6919" y="6919"/>
                  </a:cubicBezTo>
                  <a:cubicBezTo>
                    <a:pt x="11349" y="2489"/>
                    <a:pt x="17358" y="0"/>
                    <a:pt x="23623" y="0"/>
                  </a:cubicBezTo>
                  <a:close/>
                </a:path>
              </a:pathLst>
            </a:custGeom>
            <a:solidFill>
              <a:srgbClr val="E6EAEF"/>
            </a:solidFill>
            <a:ln w="19050" cap="rnd">
              <a:solidFill>
                <a:srgbClr val="243342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02006" cy="24351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7538080">
            <a:off x="-7029811" y="-5584933"/>
            <a:ext cx="9808447" cy="9331824"/>
            <a:chOff x="0" y="0"/>
            <a:chExt cx="13077930" cy="12442432"/>
          </a:xfrm>
        </p:grpSpPr>
        <p:grpSp>
          <p:nvGrpSpPr>
            <p:cNvPr id="6" name="Group 6"/>
            <p:cNvGrpSpPr/>
            <p:nvPr/>
          </p:nvGrpSpPr>
          <p:grpSpPr>
            <a:xfrm rot="2252144">
              <a:off x="1498251" y="1484738"/>
              <a:ext cx="7399579" cy="7432687"/>
              <a:chOff x="0" y="0"/>
              <a:chExt cx="2816645" cy="282924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243342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2252144">
              <a:off x="2397493" y="3224228"/>
              <a:ext cx="7399579" cy="7432687"/>
              <a:chOff x="0" y="0"/>
              <a:chExt cx="2816645" cy="282924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535659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 rot="2252144">
              <a:off x="4180100" y="3525007"/>
              <a:ext cx="7399579" cy="7432687"/>
              <a:chOff x="0" y="0"/>
              <a:chExt cx="2816645" cy="282924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858789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 rot="2124477">
            <a:off x="15979122" y="5429903"/>
            <a:ext cx="9808447" cy="9331824"/>
            <a:chOff x="0" y="0"/>
            <a:chExt cx="13077930" cy="12442432"/>
          </a:xfrm>
        </p:grpSpPr>
        <p:grpSp>
          <p:nvGrpSpPr>
            <p:cNvPr id="16" name="Group 16"/>
            <p:cNvGrpSpPr/>
            <p:nvPr/>
          </p:nvGrpSpPr>
          <p:grpSpPr>
            <a:xfrm rot="2252144">
              <a:off x="1498251" y="1484738"/>
              <a:ext cx="7399579" cy="7432687"/>
              <a:chOff x="0" y="0"/>
              <a:chExt cx="2816645" cy="282924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243342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2252144">
              <a:off x="2397493" y="3224228"/>
              <a:ext cx="7399579" cy="7432687"/>
              <a:chOff x="0" y="0"/>
              <a:chExt cx="2816645" cy="2829248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535659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 rot="2252144">
              <a:off x="4180100" y="3525007"/>
              <a:ext cx="7399579" cy="7432687"/>
              <a:chOff x="0" y="0"/>
              <a:chExt cx="2816645" cy="2829248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858789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8933563" y="2238055"/>
            <a:ext cx="7715048" cy="659354"/>
            <a:chOff x="0" y="0"/>
            <a:chExt cx="10286730" cy="87913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79077" cy="879077"/>
            </a:xfrm>
            <a:custGeom>
              <a:avLst/>
              <a:gdLst/>
              <a:ahLst/>
              <a:cxnLst/>
              <a:rect l="l" t="t" r="r" b="b"/>
              <a:pathLst>
                <a:path w="879077" h="879077">
                  <a:moveTo>
                    <a:pt x="0" y="0"/>
                  </a:moveTo>
                  <a:lnTo>
                    <a:pt x="879077" y="0"/>
                  </a:lnTo>
                  <a:lnTo>
                    <a:pt x="879077" y="879077"/>
                  </a:lnTo>
                  <a:lnTo>
                    <a:pt x="0" y="879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TextBox 27"/>
            <p:cNvSpPr txBox="1"/>
            <p:nvPr/>
          </p:nvSpPr>
          <p:spPr>
            <a:xfrm>
              <a:off x="1129949" y="-18541"/>
              <a:ext cx="9156781" cy="8976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80"/>
                </a:lnSpc>
              </a:pPr>
              <a:r>
                <a:rPr lang="en-US" sz="4000">
                  <a:solidFill>
                    <a:srgbClr val="000000"/>
                  </a:solidFill>
                  <a:latin typeface="Karnchang Bold"/>
                  <a:ea typeface="Karnchang Bold"/>
                  <a:cs typeface="Karnchang Bold"/>
                  <a:sym typeface="Karnchang Bold"/>
                </a:rPr>
                <a:t>Representasi Media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5665503" y="317552"/>
            <a:ext cx="2042119" cy="650325"/>
            <a:chOff x="0" y="0"/>
            <a:chExt cx="537842" cy="171279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537842" cy="171279"/>
            </a:xfrm>
            <a:custGeom>
              <a:avLst/>
              <a:gdLst/>
              <a:ahLst/>
              <a:cxnLst/>
              <a:rect l="l" t="t" r="r" b="b"/>
              <a:pathLst>
                <a:path w="537842" h="171279">
                  <a:moveTo>
                    <a:pt x="53076" y="0"/>
                  </a:moveTo>
                  <a:lnTo>
                    <a:pt x="484766" y="0"/>
                  </a:lnTo>
                  <a:cubicBezTo>
                    <a:pt x="514079" y="0"/>
                    <a:pt x="537842" y="23763"/>
                    <a:pt x="537842" y="53076"/>
                  </a:cubicBezTo>
                  <a:lnTo>
                    <a:pt x="537842" y="118203"/>
                  </a:lnTo>
                  <a:cubicBezTo>
                    <a:pt x="537842" y="132280"/>
                    <a:pt x="532250" y="145780"/>
                    <a:pt x="522296" y="155734"/>
                  </a:cubicBezTo>
                  <a:cubicBezTo>
                    <a:pt x="512343" y="165687"/>
                    <a:pt x="498843" y="171279"/>
                    <a:pt x="484766" y="171279"/>
                  </a:cubicBezTo>
                  <a:lnTo>
                    <a:pt x="53076" y="171279"/>
                  </a:lnTo>
                  <a:cubicBezTo>
                    <a:pt x="38999" y="171279"/>
                    <a:pt x="25499" y="165687"/>
                    <a:pt x="15546" y="155734"/>
                  </a:cubicBezTo>
                  <a:cubicBezTo>
                    <a:pt x="5592" y="145780"/>
                    <a:pt x="0" y="132280"/>
                    <a:pt x="0" y="118203"/>
                  </a:cubicBezTo>
                  <a:lnTo>
                    <a:pt x="0" y="53076"/>
                  </a:lnTo>
                  <a:cubicBezTo>
                    <a:pt x="0" y="38999"/>
                    <a:pt x="5592" y="25499"/>
                    <a:pt x="15546" y="15546"/>
                  </a:cubicBezTo>
                  <a:cubicBezTo>
                    <a:pt x="25499" y="5592"/>
                    <a:pt x="38999" y="0"/>
                    <a:pt x="53076" y="0"/>
                  </a:cubicBezTo>
                  <a:close/>
                </a:path>
              </a:pathLst>
            </a:custGeom>
            <a:solidFill>
              <a:srgbClr val="535659"/>
            </a:solidFill>
            <a:ln w="19050" cap="sq">
              <a:solidFill>
                <a:srgbClr val="243342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537842" cy="209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2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8933563" y="3745408"/>
            <a:ext cx="7715048" cy="659354"/>
            <a:chOff x="0" y="0"/>
            <a:chExt cx="10286730" cy="879138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79077" cy="879077"/>
            </a:xfrm>
            <a:custGeom>
              <a:avLst/>
              <a:gdLst/>
              <a:ahLst/>
              <a:cxnLst/>
              <a:rect l="l" t="t" r="r" b="b"/>
              <a:pathLst>
                <a:path w="879077" h="879077">
                  <a:moveTo>
                    <a:pt x="0" y="0"/>
                  </a:moveTo>
                  <a:lnTo>
                    <a:pt x="879077" y="0"/>
                  </a:lnTo>
                  <a:lnTo>
                    <a:pt x="879077" y="879077"/>
                  </a:lnTo>
                  <a:lnTo>
                    <a:pt x="0" y="879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TextBox 33"/>
            <p:cNvSpPr txBox="1"/>
            <p:nvPr/>
          </p:nvSpPr>
          <p:spPr>
            <a:xfrm>
              <a:off x="1129949" y="-18541"/>
              <a:ext cx="9156781" cy="8976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80"/>
                </a:lnSpc>
              </a:pPr>
              <a:r>
                <a:rPr lang="en-US" sz="4000">
                  <a:solidFill>
                    <a:srgbClr val="000000"/>
                  </a:solidFill>
                  <a:latin typeface="Karnchang Bold"/>
                  <a:ea typeface="Karnchang Bold"/>
                  <a:cs typeface="Karnchang Bold"/>
                  <a:sym typeface="Karnchang Bold"/>
                </a:rPr>
                <a:t>Pembentukan Identitas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8971515" y="5510319"/>
            <a:ext cx="7715048" cy="1126079"/>
            <a:chOff x="0" y="0"/>
            <a:chExt cx="10286730" cy="1501438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79077" cy="879077"/>
            </a:xfrm>
            <a:custGeom>
              <a:avLst/>
              <a:gdLst/>
              <a:ahLst/>
              <a:cxnLst/>
              <a:rect l="l" t="t" r="r" b="b"/>
              <a:pathLst>
                <a:path w="879077" h="879077">
                  <a:moveTo>
                    <a:pt x="0" y="0"/>
                  </a:moveTo>
                  <a:lnTo>
                    <a:pt x="879077" y="0"/>
                  </a:lnTo>
                  <a:lnTo>
                    <a:pt x="879077" y="879077"/>
                  </a:lnTo>
                  <a:lnTo>
                    <a:pt x="0" y="879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TextBox 36"/>
            <p:cNvSpPr txBox="1"/>
            <p:nvPr/>
          </p:nvSpPr>
          <p:spPr>
            <a:xfrm>
              <a:off x="1129949" y="-18541"/>
              <a:ext cx="9156781" cy="1519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80"/>
                </a:lnSpc>
              </a:pPr>
              <a:r>
                <a:rPr lang="en-US" sz="4000">
                  <a:solidFill>
                    <a:srgbClr val="000000"/>
                  </a:solidFill>
                  <a:latin typeface="Karnchang Bold"/>
                  <a:ea typeface="Karnchang Bold"/>
                  <a:cs typeface="Karnchang Bold"/>
                  <a:sym typeface="Karnchang Bold"/>
                </a:rPr>
                <a:t>Gender adalah konstruksi sosial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8933563" y="7467860"/>
            <a:ext cx="7715048" cy="659354"/>
            <a:chOff x="0" y="0"/>
            <a:chExt cx="10286730" cy="879138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79077" cy="879077"/>
            </a:xfrm>
            <a:custGeom>
              <a:avLst/>
              <a:gdLst/>
              <a:ahLst/>
              <a:cxnLst/>
              <a:rect l="l" t="t" r="r" b="b"/>
              <a:pathLst>
                <a:path w="879077" h="879077">
                  <a:moveTo>
                    <a:pt x="0" y="0"/>
                  </a:moveTo>
                  <a:lnTo>
                    <a:pt x="879077" y="0"/>
                  </a:lnTo>
                  <a:lnTo>
                    <a:pt x="879077" y="879077"/>
                  </a:lnTo>
                  <a:lnTo>
                    <a:pt x="0" y="879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TextBox 39"/>
            <p:cNvSpPr txBox="1"/>
            <p:nvPr/>
          </p:nvSpPr>
          <p:spPr>
            <a:xfrm>
              <a:off x="1129949" y="-18541"/>
              <a:ext cx="9156781" cy="8976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80"/>
                </a:lnSpc>
              </a:pPr>
              <a:r>
                <a:rPr lang="en-US" sz="4000">
                  <a:solidFill>
                    <a:srgbClr val="000000"/>
                  </a:solidFill>
                  <a:latin typeface="Karnchang Bold"/>
                  <a:ea typeface="Karnchang Bold"/>
                  <a:cs typeface="Karnchang Bold"/>
                  <a:sym typeface="Karnchang Bold"/>
                </a:rPr>
                <a:t>Maskulin &amp; Feminim</a:t>
              </a:r>
            </a:p>
          </p:txBody>
        </p:sp>
      </p:grpSp>
      <p:sp>
        <p:nvSpPr>
          <p:cNvPr id="40" name="Freeform 40"/>
          <p:cNvSpPr/>
          <p:nvPr/>
        </p:nvSpPr>
        <p:spPr>
          <a:xfrm>
            <a:off x="2204989" y="3745408"/>
            <a:ext cx="5029317" cy="5029317"/>
          </a:xfrm>
          <a:custGeom>
            <a:avLst/>
            <a:gdLst/>
            <a:ahLst/>
            <a:cxnLst/>
            <a:rect l="l" t="t" r="r" b="b"/>
            <a:pathLst>
              <a:path w="5029317" h="5029317">
                <a:moveTo>
                  <a:pt x="0" y="0"/>
                </a:moveTo>
                <a:lnTo>
                  <a:pt x="5029317" y="0"/>
                </a:lnTo>
                <a:lnTo>
                  <a:pt x="5029317" y="5029316"/>
                </a:lnTo>
                <a:lnTo>
                  <a:pt x="0" y="50293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1" name="TextBox 41"/>
          <p:cNvSpPr txBox="1"/>
          <p:nvPr/>
        </p:nvSpPr>
        <p:spPr>
          <a:xfrm>
            <a:off x="853742" y="1885493"/>
            <a:ext cx="7731811" cy="185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0"/>
              </a:lnSpc>
            </a:pPr>
            <a:r>
              <a:rPr lang="en-US" sz="6500">
                <a:solidFill>
                  <a:srgbClr val="000000"/>
                </a:solidFill>
                <a:latin typeface="Karnchang Bold"/>
                <a:ea typeface="Karnchang Bold"/>
                <a:cs typeface="Karnchang Bold"/>
                <a:sym typeface="Karnchang Bold"/>
              </a:rPr>
              <a:t>Language &amp; Gender Identity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5621459" y="349050"/>
            <a:ext cx="2168307" cy="444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spc="120">
                <a:solidFill>
                  <a:srgbClr val="FFFFFF"/>
                </a:solidFill>
                <a:latin typeface="Karnchang"/>
                <a:ea typeface="Karnchang"/>
                <a:cs typeface="Karnchang"/>
                <a:sym typeface="Karnchang"/>
              </a:rPr>
              <a:t>Halaman 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7067" y="592941"/>
            <a:ext cx="16713866" cy="9101117"/>
            <a:chOff x="0" y="0"/>
            <a:chExt cx="4402006" cy="23970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02006" cy="2397002"/>
            </a:xfrm>
            <a:custGeom>
              <a:avLst/>
              <a:gdLst/>
              <a:ahLst/>
              <a:cxnLst/>
              <a:rect l="l" t="t" r="r" b="b"/>
              <a:pathLst>
                <a:path w="4402006" h="2397002">
                  <a:moveTo>
                    <a:pt x="23623" y="0"/>
                  </a:moveTo>
                  <a:lnTo>
                    <a:pt x="4378382" y="0"/>
                  </a:lnTo>
                  <a:cubicBezTo>
                    <a:pt x="4391429" y="0"/>
                    <a:pt x="4402006" y="10577"/>
                    <a:pt x="4402006" y="23623"/>
                  </a:cubicBezTo>
                  <a:lnTo>
                    <a:pt x="4402006" y="2373379"/>
                  </a:lnTo>
                  <a:cubicBezTo>
                    <a:pt x="4402006" y="2379644"/>
                    <a:pt x="4399517" y="2385653"/>
                    <a:pt x="4395087" y="2390083"/>
                  </a:cubicBezTo>
                  <a:cubicBezTo>
                    <a:pt x="4390656" y="2394513"/>
                    <a:pt x="4384647" y="2397002"/>
                    <a:pt x="4378382" y="2397002"/>
                  </a:cubicBezTo>
                  <a:lnTo>
                    <a:pt x="23623" y="2397002"/>
                  </a:lnTo>
                  <a:cubicBezTo>
                    <a:pt x="17358" y="2397002"/>
                    <a:pt x="11349" y="2394513"/>
                    <a:pt x="6919" y="2390083"/>
                  </a:cubicBezTo>
                  <a:cubicBezTo>
                    <a:pt x="2489" y="2385653"/>
                    <a:pt x="0" y="2379644"/>
                    <a:pt x="0" y="2373379"/>
                  </a:cubicBezTo>
                  <a:lnTo>
                    <a:pt x="0" y="23623"/>
                  </a:lnTo>
                  <a:cubicBezTo>
                    <a:pt x="0" y="17358"/>
                    <a:pt x="2489" y="11349"/>
                    <a:pt x="6919" y="6919"/>
                  </a:cubicBezTo>
                  <a:cubicBezTo>
                    <a:pt x="11349" y="2489"/>
                    <a:pt x="17358" y="0"/>
                    <a:pt x="23623" y="0"/>
                  </a:cubicBezTo>
                  <a:close/>
                </a:path>
              </a:pathLst>
            </a:custGeom>
            <a:solidFill>
              <a:srgbClr val="E6EAEF"/>
            </a:solidFill>
            <a:ln w="19050" cap="rnd">
              <a:solidFill>
                <a:srgbClr val="243342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02006" cy="24351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7538080">
            <a:off x="-7029811" y="-5584933"/>
            <a:ext cx="9808447" cy="9331824"/>
            <a:chOff x="0" y="0"/>
            <a:chExt cx="13077930" cy="12442432"/>
          </a:xfrm>
        </p:grpSpPr>
        <p:grpSp>
          <p:nvGrpSpPr>
            <p:cNvPr id="6" name="Group 6"/>
            <p:cNvGrpSpPr/>
            <p:nvPr/>
          </p:nvGrpSpPr>
          <p:grpSpPr>
            <a:xfrm rot="2252144">
              <a:off x="1498251" y="1484738"/>
              <a:ext cx="7399579" cy="7432687"/>
              <a:chOff x="0" y="0"/>
              <a:chExt cx="2816645" cy="282924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243342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2252144">
              <a:off x="2397493" y="3224228"/>
              <a:ext cx="7399579" cy="7432687"/>
              <a:chOff x="0" y="0"/>
              <a:chExt cx="2816645" cy="282924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535659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 rot="2252144">
              <a:off x="4180100" y="3525007"/>
              <a:ext cx="7399579" cy="7432687"/>
              <a:chOff x="0" y="0"/>
              <a:chExt cx="2816645" cy="282924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858789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 rot="2124477">
            <a:off x="15979122" y="5429903"/>
            <a:ext cx="9808447" cy="9331824"/>
            <a:chOff x="0" y="0"/>
            <a:chExt cx="13077930" cy="12442432"/>
          </a:xfrm>
        </p:grpSpPr>
        <p:grpSp>
          <p:nvGrpSpPr>
            <p:cNvPr id="16" name="Group 16"/>
            <p:cNvGrpSpPr/>
            <p:nvPr/>
          </p:nvGrpSpPr>
          <p:grpSpPr>
            <a:xfrm rot="2252144">
              <a:off x="1498251" y="1484738"/>
              <a:ext cx="7399579" cy="7432687"/>
              <a:chOff x="0" y="0"/>
              <a:chExt cx="2816645" cy="282924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243342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2252144">
              <a:off x="2397493" y="3224228"/>
              <a:ext cx="7399579" cy="7432687"/>
              <a:chOff x="0" y="0"/>
              <a:chExt cx="2816645" cy="2829248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535659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 rot="2252144">
              <a:off x="4180100" y="3525007"/>
              <a:ext cx="7399579" cy="7432687"/>
              <a:chOff x="0" y="0"/>
              <a:chExt cx="2816645" cy="2829248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858789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5" name="TextBox 25"/>
          <p:cNvSpPr txBox="1"/>
          <p:nvPr/>
        </p:nvSpPr>
        <p:spPr>
          <a:xfrm>
            <a:off x="1403493" y="967693"/>
            <a:ext cx="16230600" cy="873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00"/>
              </a:lnSpc>
            </a:pPr>
            <a:r>
              <a:rPr lang="en-US" sz="5000">
                <a:solidFill>
                  <a:srgbClr val="243342"/>
                </a:solidFill>
                <a:latin typeface="Karnchang Bold"/>
                <a:ea typeface="Karnchang Bold"/>
                <a:cs typeface="Karnchang Bold"/>
                <a:sym typeface="Karnchang Bold"/>
              </a:rPr>
              <a:t>Globalization and the Impact on Local Cultural Heritage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750302" y="2750008"/>
            <a:ext cx="14787395" cy="5803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3" lvl="1" indent="-431796" algn="just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Karnchang"/>
                <a:ea typeface="Karnchang"/>
                <a:cs typeface="Karnchang"/>
                <a:sym typeface="Karnchang"/>
              </a:rPr>
              <a:t>Dampak globalisasi menggerus budaya lokal: kaulinan barudak Sunda yang kian tergusur</a:t>
            </a:r>
          </a:p>
          <a:p>
            <a:pPr marL="863593" lvl="1" indent="-431796" algn="just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Karnchang"/>
                <a:ea typeface="Karnchang"/>
                <a:cs typeface="Karnchang"/>
                <a:sym typeface="Karnchang"/>
              </a:rPr>
              <a:t>Lebih bangga akan budaya asing</a:t>
            </a:r>
          </a:p>
          <a:p>
            <a:pPr marL="863593" lvl="1" indent="-431796" algn="just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Karnchang"/>
                <a:ea typeface="Karnchang"/>
                <a:cs typeface="Karnchang"/>
                <a:sym typeface="Karnchang"/>
              </a:rPr>
              <a:t>Budaya lokal yang kian langka</a:t>
            </a:r>
          </a:p>
          <a:p>
            <a:pPr marL="863593" lvl="1" indent="-431796" algn="just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Karnchang"/>
                <a:ea typeface="Karnchang"/>
                <a:cs typeface="Karnchang"/>
                <a:sym typeface="Karnchang"/>
              </a:rPr>
              <a:t>Teknologi kian canggih, kesadaran rasa makin menipis</a:t>
            </a:r>
          </a:p>
          <a:p>
            <a:pPr marL="863593" lvl="1" indent="-431796" algn="just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Karnchang"/>
                <a:ea typeface="Karnchang"/>
                <a:cs typeface="Karnchang"/>
                <a:sym typeface="Karnchang"/>
              </a:rPr>
              <a:t>Timbulnya budaya asosial</a:t>
            </a:r>
          </a:p>
          <a:p>
            <a:pPr marL="863593" lvl="1" indent="-431796" algn="just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Karnchang"/>
                <a:ea typeface="Karnchang"/>
                <a:cs typeface="Karnchang"/>
                <a:sym typeface="Karnchang"/>
              </a:rPr>
              <a:t>Berpikir secara global, bertindak secara lokal</a:t>
            </a:r>
          </a:p>
          <a:p>
            <a:pPr marL="863593" lvl="1" indent="-431796" algn="just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Karnchang"/>
                <a:ea typeface="Karnchang"/>
                <a:cs typeface="Karnchang"/>
                <a:sym typeface="Karnchang"/>
              </a:rPr>
              <a:t>Ngindung ka waktu, mibapa ka zaman: Pepatah Sunda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5665503" y="317552"/>
            <a:ext cx="2042119" cy="650325"/>
            <a:chOff x="0" y="0"/>
            <a:chExt cx="537842" cy="17127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537842" cy="171279"/>
            </a:xfrm>
            <a:custGeom>
              <a:avLst/>
              <a:gdLst/>
              <a:ahLst/>
              <a:cxnLst/>
              <a:rect l="l" t="t" r="r" b="b"/>
              <a:pathLst>
                <a:path w="537842" h="171279">
                  <a:moveTo>
                    <a:pt x="53076" y="0"/>
                  </a:moveTo>
                  <a:lnTo>
                    <a:pt x="484766" y="0"/>
                  </a:lnTo>
                  <a:cubicBezTo>
                    <a:pt x="514079" y="0"/>
                    <a:pt x="537842" y="23763"/>
                    <a:pt x="537842" y="53076"/>
                  </a:cubicBezTo>
                  <a:lnTo>
                    <a:pt x="537842" y="118203"/>
                  </a:lnTo>
                  <a:cubicBezTo>
                    <a:pt x="537842" y="132280"/>
                    <a:pt x="532250" y="145780"/>
                    <a:pt x="522296" y="155734"/>
                  </a:cubicBezTo>
                  <a:cubicBezTo>
                    <a:pt x="512343" y="165687"/>
                    <a:pt x="498843" y="171279"/>
                    <a:pt x="484766" y="171279"/>
                  </a:cubicBezTo>
                  <a:lnTo>
                    <a:pt x="53076" y="171279"/>
                  </a:lnTo>
                  <a:cubicBezTo>
                    <a:pt x="38999" y="171279"/>
                    <a:pt x="25499" y="165687"/>
                    <a:pt x="15546" y="155734"/>
                  </a:cubicBezTo>
                  <a:cubicBezTo>
                    <a:pt x="5592" y="145780"/>
                    <a:pt x="0" y="132280"/>
                    <a:pt x="0" y="118203"/>
                  </a:cubicBezTo>
                  <a:lnTo>
                    <a:pt x="0" y="53076"/>
                  </a:lnTo>
                  <a:cubicBezTo>
                    <a:pt x="0" y="38999"/>
                    <a:pt x="5592" y="25499"/>
                    <a:pt x="15546" y="15546"/>
                  </a:cubicBezTo>
                  <a:cubicBezTo>
                    <a:pt x="25499" y="5592"/>
                    <a:pt x="38999" y="0"/>
                    <a:pt x="53076" y="0"/>
                  </a:cubicBezTo>
                  <a:close/>
                </a:path>
              </a:pathLst>
            </a:custGeom>
            <a:solidFill>
              <a:srgbClr val="535659"/>
            </a:solidFill>
            <a:ln w="19050" cap="sq">
              <a:solidFill>
                <a:srgbClr val="243342"/>
              </a:solidFill>
              <a:prstDash val="solid"/>
              <a:miter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537842" cy="209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2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5621459" y="349050"/>
            <a:ext cx="2168307" cy="444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spc="120">
                <a:solidFill>
                  <a:srgbClr val="FFFFFF"/>
                </a:solidFill>
                <a:latin typeface="Karnchang"/>
                <a:ea typeface="Karnchang"/>
                <a:cs typeface="Karnchang"/>
                <a:sym typeface="Karnchang"/>
              </a:rPr>
              <a:t>Halaman 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7067" y="592941"/>
            <a:ext cx="16713866" cy="9101117"/>
            <a:chOff x="0" y="0"/>
            <a:chExt cx="4402006" cy="23970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02006" cy="2397002"/>
            </a:xfrm>
            <a:custGeom>
              <a:avLst/>
              <a:gdLst/>
              <a:ahLst/>
              <a:cxnLst/>
              <a:rect l="l" t="t" r="r" b="b"/>
              <a:pathLst>
                <a:path w="4402006" h="2397002">
                  <a:moveTo>
                    <a:pt x="23623" y="0"/>
                  </a:moveTo>
                  <a:lnTo>
                    <a:pt x="4378382" y="0"/>
                  </a:lnTo>
                  <a:cubicBezTo>
                    <a:pt x="4391429" y="0"/>
                    <a:pt x="4402006" y="10577"/>
                    <a:pt x="4402006" y="23623"/>
                  </a:cubicBezTo>
                  <a:lnTo>
                    <a:pt x="4402006" y="2373379"/>
                  </a:lnTo>
                  <a:cubicBezTo>
                    <a:pt x="4402006" y="2379644"/>
                    <a:pt x="4399517" y="2385653"/>
                    <a:pt x="4395087" y="2390083"/>
                  </a:cubicBezTo>
                  <a:cubicBezTo>
                    <a:pt x="4390656" y="2394513"/>
                    <a:pt x="4384647" y="2397002"/>
                    <a:pt x="4378382" y="2397002"/>
                  </a:cubicBezTo>
                  <a:lnTo>
                    <a:pt x="23623" y="2397002"/>
                  </a:lnTo>
                  <a:cubicBezTo>
                    <a:pt x="17358" y="2397002"/>
                    <a:pt x="11349" y="2394513"/>
                    <a:pt x="6919" y="2390083"/>
                  </a:cubicBezTo>
                  <a:cubicBezTo>
                    <a:pt x="2489" y="2385653"/>
                    <a:pt x="0" y="2379644"/>
                    <a:pt x="0" y="2373379"/>
                  </a:cubicBezTo>
                  <a:lnTo>
                    <a:pt x="0" y="23623"/>
                  </a:lnTo>
                  <a:cubicBezTo>
                    <a:pt x="0" y="17358"/>
                    <a:pt x="2489" y="11349"/>
                    <a:pt x="6919" y="6919"/>
                  </a:cubicBezTo>
                  <a:cubicBezTo>
                    <a:pt x="11349" y="2489"/>
                    <a:pt x="17358" y="0"/>
                    <a:pt x="23623" y="0"/>
                  </a:cubicBezTo>
                  <a:close/>
                </a:path>
              </a:pathLst>
            </a:custGeom>
            <a:solidFill>
              <a:srgbClr val="E6EAEF"/>
            </a:solidFill>
            <a:ln w="19050" cap="rnd">
              <a:solidFill>
                <a:srgbClr val="243342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02006" cy="24351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7538080">
            <a:off x="-7029811" y="-5584933"/>
            <a:ext cx="9808447" cy="9331824"/>
            <a:chOff x="0" y="0"/>
            <a:chExt cx="13077930" cy="12442432"/>
          </a:xfrm>
        </p:grpSpPr>
        <p:grpSp>
          <p:nvGrpSpPr>
            <p:cNvPr id="6" name="Group 6"/>
            <p:cNvGrpSpPr/>
            <p:nvPr/>
          </p:nvGrpSpPr>
          <p:grpSpPr>
            <a:xfrm rot="2252144">
              <a:off x="1498251" y="1484738"/>
              <a:ext cx="7399579" cy="7432687"/>
              <a:chOff x="0" y="0"/>
              <a:chExt cx="2816645" cy="282924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243342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2252144">
              <a:off x="2397493" y="3224228"/>
              <a:ext cx="7399579" cy="7432687"/>
              <a:chOff x="0" y="0"/>
              <a:chExt cx="2816645" cy="282924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535659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 rot="2252144">
              <a:off x="4180100" y="3525007"/>
              <a:ext cx="7399579" cy="7432687"/>
              <a:chOff x="0" y="0"/>
              <a:chExt cx="2816645" cy="282924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858789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 rot="2124477">
            <a:off x="15979122" y="5429903"/>
            <a:ext cx="9808447" cy="9331824"/>
            <a:chOff x="0" y="0"/>
            <a:chExt cx="13077930" cy="12442432"/>
          </a:xfrm>
        </p:grpSpPr>
        <p:grpSp>
          <p:nvGrpSpPr>
            <p:cNvPr id="16" name="Group 16"/>
            <p:cNvGrpSpPr/>
            <p:nvPr/>
          </p:nvGrpSpPr>
          <p:grpSpPr>
            <a:xfrm rot="2252144">
              <a:off x="1498251" y="1484738"/>
              <a:ext cx="7399579" cy="7432687"/>
              <a:chOff x="0" y="0"/>
              <a:chExt cx="2816645" cy="282924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243342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2252144">
              <a:off x="2397493" y="3224228"/>
              <a:ext cx="7399579" cy="7432687"/>
              <a:chOff x="0" y="0"/>
              <a:chExt cx="2816645" cy="2829248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535659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 rot="2252144">
              <a:off x="4180100" y="3525007"/>
              <a:ext cx="7399579" cy="7432687"/>
              <a:chOff x="0" y="0"/>
              <a:chExt cx="2816645" cy="2829248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858789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5665503" y="317552"/>
            <a:ext cx="2042119" cy="650325"/>
            <a:chOff x="0" y="0"/>
            <a:chExt cx="537842" cy="17127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37842" cy="171279"/>
            </a:xfrm>
            <a:custGeom>
              <a:avLst/>
              <a:gdLst/>
              <a:ahLst/>
              <a:cxnLst/>
              <a:rect l="l" t="t" r="r" b="b"/>
              <a:pathLst>
                <a:path w="537842" h="171279">
                  <a:moveTo>
                    <a:pt x="53076" y="0"/>
                  </a:moveTo>
                  <a:lnTo>
                    <a:pt x="484766" y="0"/>
                  </a:lnTo>
                  <a:cubicBezTo>
                    <a:pt x="514079" y="0"/>
                    <a:pt x="537842" y="23763"/>
                    <a:pt x="537842" y="53076"/>
                  </a:cubicBezTo>
                  <a:lnTo>
                    <a:pt x="537842" y="118203"/>
                  </a:lnTo>
                  <a:cubicBezTo>
                    <a:pt x="537842" y="132280"/>
                    <a:pt x="532250" y="145780"/>
                    <a:pt x="522296" y="155734"/>
                  </a:cubicBezTo>
                  <a:cubicBezTo>
                    <a:pt x="512343" y="165687"/>
                    <a:pt x="498843" y="171279"/>
                    <a:pt x="484766" y="171279"/>
                  </a:cubicBezTo>
                  <a:lnTo>
                    <a:pt x="53076" y="171279"/>
                  </a:lnTo>
                  <a:cubicBezTo>
                    <a:pt x="38999" y="171279"/>
                    <a:pt x="25499" y="165687"/>
                    <a:pt x="15546" y="155734"/>
                  </a:cubicBezTo>
                  <a:cubicBezTo>
                    <a:pt x="5592" y="145780"/>
                    <a:pt x="0" y="132280"/>
                    <a:pt x="0" y="118203"/>
                  </a:cubicBezTo>
                  <a:lnTo>
                    <a:pt x="0" y="53076"/>
                  </a:lnTo>
                  <a:cubicBezTo>
                    <a:pt x="0" y="38999"/>
                    <a:pt x="5592" y="25499"/>
                    <a:pt x="15546" y="15546"/>
                  </a:cubicBezTo>
                  <a:cubicBezTo>
                    <a:pt x="25499" y="5592"/>
                    <a:pt x="38999" y="0"/>
                    <a:pt x="53076" y="0"/>
                  </a:cubicBezTo>
                  <a:close/>
                </a:path>
              </a:pathLst>
            </a:custGeom>
            <a:solidFill>
              <a:srgbClr val="535659"/>
            </a:solidFill>
            <a:ln w="19050" cap="sq">
              <a:solidFill>
                <a:srgbClr val="243342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537842" cy="209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2"/>
                </a:lnSpc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>
            <a:off x="1409854" y="1572727"/>
            <a:ext cx="15468292" cy="8121332"/>
          </a:xfrm>
          <a:custGeom>
            <a:avLst/>
            <a:gdLst/>
            <a:ahLst/>
            <a:cxnLst/>
            <a:rect l="l" t="t" r="r" b="b"/>
            <a:pathLst>
              <a:path w="15468292" h="8121332">
                <a:moveTo>
                  <a:pt x="0" y="0"/>
                </a:moveTo>
                <a:lnTo>
                  <a:pt x="15468292" y="0"/>
                </a:lnTo>
                <a:lnTo>
                  <a:pt x="15468292" y="8121332"/>
                </a:lnTo>
                <a:lnTo>
                  <a:pt x="0" y="81213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416"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15621459" y="349050"/>
            <a:ext cx="2168307" cy="444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spc="120">
                <a:solidFill>
                  <a:srgbClr val="FFFFFF"/>
                </a:solidFill>
                <a:latin typeface="Karnchang"/>
                <a:ea typeface="Karnchang"/>
                <a:cs typeface="Karnchang"/>
                <a:sym typeface="Karnchang"/>
              </a:rPr>
              <a:t>Halaman 10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851746" y="518890"/>
            <a:ext cx="6584507" cy="1107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0"/>
              </a:lnSpc>
            </a:pPr>
            <a:r>
              <a:rPr lang="en-US" sz="6500">
                <a:solidFill>
                  <a:srgbClr val="243342"/>
                </a:solidFill>
                <a:latin typeface="Karnchang Bold"/>
                <a:ea typeface="Karnchang Bold"/>
                <a:cs typeface="Karnchang Bold"/>
                <a:sym typeface="Karnchang Bold"/>
              </a:rPr>
              <a:t>Local Language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7067" y="592941"/>
            <a:ext cx="16713866" cy="9101117"/>
            <a:chOff x="0" y="0"/>
            <a:chExt cx="4402006" cy="23970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02006" cy="2397002"/>
            </a:xfrm>
            <a:custGeom>
              <a:avLst/>
              <a:gdLst/>
              <a:ahLst/>
              <a:cxnLst/>
              <a:rect l="l" t="t" r="r" b="b"/>
              <a:pathLst>
                <a:path w="4402006" h="2397002">
                  <a:moveTo>
                    <a:pt x="23623" y="0"/>
                  </a:moveTo>
                  <a:lnTo>
                    <a:pt x="4378382" y="0"/>
                  </a:lnTo>
                  <a:cubicBezTo>
                    <a:pt x="4391429" y="0"/>
                    <a:pt x="4402006" y="10577"/>
                    <a:pt x="4402006" y="23623"/>
                  </a:cubicBezTo>
                  <a:lnTo>
                    <a:pt x="4402006" y="2373379"/>
                  </a:lnTo>
                  <a:cubicBezTo>
                    <a:pt x="4402006" y="2379644"/>
                    <a:pt x="4399517" y="2385653"/>
                    <a:pt x="4395087" y="2390083"/>
                  </a:cubicBezTo>
                  <a:cubicBezTo>
                    <a:pt x="4390656" y="2394513"/>
                    <a:pt x="4384647" y="2397002"/>
                    <a:pt x="4378382" y="2397002"/>
                  </a:cubicBezTo>
                  <a:lnTo>
                    <a:pt x="23623" y="2397002"/>
                  </a:lnTo>
                  <a:cubicBezTo>
                    <a:pt x="17358" y="2397002"/>
                    <a:pt x="11349" y="2394513"/>
                    <a:pt x="6919" y="2390083"/>
                  </a:cubicBezTo>
                  <a:cubicBezTo>
                    <a:pt x="2489" y="2385653"/>
                    <a:pt x="0" y="2379644"/>
                    <a:pt x="0" y="2373379"/>
                  </a:cubicBezTo>
                  <a:lnTo>
                    <a:pt x="0" y="23623"/>
                  </a:lnTo>
                  <a:cubicBezTo>
                    <a:pt x="0" y="17358"/>
                    <a:pt x="2489" y="11349"/>
                    <a:pt x="6919" y="6919"/>
                  </a:cubicBezTo>
                  <a:cubicBezTo>
                    <a:pt x="11349" y="2489"/>
                    <a:pt x="17358" y="0"/>
                    <a:pt x="23623" y="0"/>
                  </a:cubicBezTo>
                  <a:close/>
                </a:path>
              </a:pathLst>
            </a:custGeom>
            <a:solidFill>
              <a:srgbClr val="E6EAEF"/>
            </a:solidFill>
            <a:ln w="19050" cap="rnd">
              <a:solidFill>
                <a:srgbClr val="243342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02006" cy="24351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7538080">
            <a:off x="-7029811" y="-5584933"/>
            <a:ext cx="9808447" cy="9331824"/>
            <a:chOff x="0" y="0"/>
            <a:chExt cx="13077930" cy="12442432"/>
          </a:xfrm>
        </p:grpSpPr>
        <p:grpSp>
          <p:nvGrpSpPr>
            <p:cNvPr id="6" name="Group 6"/>
            <p:cNvGrpSpPr/>
            <p:nvPr/>
          </p:nvGrpSpPr>
          <p:grpSpPr>
            <a:xfrm rot="2252144">
              <a:off x="1498251" y="1484738"/>
              <a:ext cx="7399579" cy="7432687"/>
              <a:chOff x="0" y="0"/>
              <a:chExt cx="2816645" cy="282924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243342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2252144">
              <a:off x="2397493" y="3224228"/>
              <a:ext cx="7399579" cy="7432687"/>
              <a:chOff x="0" y="0"/>
              <a:chExt cx="2816645" cy="282924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535659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 rot="2252144">
              <a:off x="4180100" y="3525007"/>
              <a:ext cx="7399579" cy="7432687"/>
              <a:chOff x="0" y="0"/>
              <a:chExt cx="2816645" cy="282924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858789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 rot="2124477">
            <a:off x="15979122" y="5429903"/>
            <a:ext cx="9808447" cy="9331824"/>
            <a:chOff x="0" y="0"/>
            <a:chExt cx="13077930" cy="12442432"/>
          </a:xfrm>
        </p:grpSpPr>
        <p:grpSp>
          <p:nvGrpSpPr>
            <p:cNvPr id="16" name="Group 16"/>
            <p:cNvGrpSpPr/>
            <p:nvPr/>
          </p:nvGrpSpPr>
          <p:grpSpPr>
            <a:xfrm rot="2252144">
              <a:off x="1498251" y="1484738"/>
              <a:ext cx="7399579" cy="7432687"/>
              <a:chOff x="0" y="0"/>
              <a:chExt cx="2816645" cy="282924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243342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2252144">
              <a:off x="2397493" y="3224228"/>
              <a:ext cx="7399579" cy="7432687"/>
              <a:chOff x="0" y="0"/>
              <a:chExt cx="2816645" cy="2829248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535659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 rot="2252144">
              <a:off x="4180100" y="3525007"/>
              <a:ext cx="7399579" cy="7432687"/>
              <a:chOff x="0" y="0"/>
              <a:chExt cx="2816645" cy="2829248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2816645" cy="2829248"/>
              </a:xfrm>
              <a:custGeom>
                <a:avLst/>
                <a:gdLst/>
                <a:ahLst/>
                <a:cxnLst/>
                <a:rect l="l" t="t" r="r" b="b"/>
                <a:pathLst>
                  <a:path w="2816645" h="2829248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858789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5665503" y="317552"/>
            <a:ext cx="2042119" cy="650325"/>
            <a:chOff x="0" y="0"/>
            <a:chExt cx="537842" cy="17127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37842" cy="171279"/>
            </a:xfrm>
            <a:custGeom>
              <a:avLst/>
              <a:gdLst/>
              <a:ahLst/>
              <a:cxnLst/>
              <a:rect l="l" t="t" r="r" b="b"/>
              <a:pathLst>
                <a:path w="537842" h="171279">
                  <a:moveTo>
                    <a:pt x="53076" y="0"/>
                  </a:moveTo>
                  <a:lnTo>
                    <a:pt x="484766" y="0"/>
                  </a:lnTo>
                  <a:cubicBezTo>
                    <a:pt x="514079" y="0"/>
                    <a:pt x="537842" y="23763"/>
                    <a:pt x="537842" y="53076"/>
                  </a:cubicBezTo>
                  <a:lnTo>
                    <a:pt x="537842" y="118203"/>
                  </a:lnTo>
                  <a:cubicBezTo>
                    <a:pt x="537842" y="132280"/>
                    <a:pt x="532250" y="145780"/>
                    <a:pt x="522296" y="155734"/>
                  </a:cubicBezTo>
                  <a:cubicBezTo>
                    <a:pt x="512343" y="165687"/>
                    <a:pt x="498843" y="171279"/>
                    <a:pt x="484766" y="171279"/>
                  </a:cubicBezTo>
                  <a:lnTo>
                    <a:pt x="53076" y="171279"/>
                  </a:lnTo>
                  <a:cubicBezTo>
                    <a:pt x="38999" y="171279"/>
                    <a:pt x="25499" y="165687"/>
                    <a:pt x="15546" y="155734"/>
                  </a:cubicBezTo>
                  <a:cubicBezTo>
                    <a:pt x="5592" y="145780"/>
                    <a:pt x="0" y="132280"/>
                    <a:pt x="0" y="118203"/>
                  </a:cubicBezTo>
                  <a:lnTo>
                    <a:pt x="0" y="53076"/>
                  </a:lnTo>
                  <a:cubicBezTo>
                    <a:pt x="0" y="38999"/>
                    <a:pt x="5592" y="25499"/>
                    <a:pt x="15546" y="15546"/>
                  </a:cubicBezTo>
                  <a:cubicBezTo>
                    <a:pt x="25499" y="5592"/>
                    <a:pt x="38999" y="0"/>
                    <a:pt x="53076" y="0"/>
                  </a:cubicBezTo>
                  <a:close/>
                </a:path>
              </a:pathLst>
            </a:custGeom>
            <a:solidFill>
              <a:srgbClr val="535659"/>
            </a:solidFill>
            <a:ln w="19050" cap="sq">
              <a:solidFill>
                <a:srgbClr val="243342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537842" cy="209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2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2932404" y="5745317"/>
            <a:ext cx="5827422" cy="3091266"/>
            <a:chOff x="0" y="0"/>
            <a:chExt cx="7769896" cy="4121687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1086957"/>
              <a:ext cx="7769896" cy="2951256"/>
              <a:chOff x="0" y="0"/>
              <a:chExt cx="1534794" cy="582964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534794" cy="582964"/>
              </a:xfrm>
              <a:custGeom>
                <a:avLst/>
                <a:gdLst/>
                <a:ahLst/>
                <a:cxnLst/>
                <a:rect l="l" t="t" r="r" b="b"/>
                <a:pathLst>
                  <a:path w="1534794" h="582964">
                    <a:moveTo>
                      <a:pt x="67755" y="0"/>
                    </a:moveTo>
                    <a:lnTo>
                      <a:pt x="1467039" y="0"/>
                    </a:lnTo>
                    <a:cubicBezTo>
                      <a:pt x="1485009" y="0"/>
                      <a:pt x="1502243" y="7138"/>
                      <a:pt x="1514949" y="19845"/>
                    </a:cubicBezTo>
                    <a:cubicBezTo>
                      <a:pt x="1527656" y="32552"/>
                      <a:pt x="1534794" y="49785"/>
                      <a:pt x="1534794" y="67755"/>
                    </a:cubicBezTo>
                    <a:lnTo>
                      <a:pt x="1534794" y="515209"/>
                    </a:lnTo>
                    <a:cubicBezTo>
                      <a:pt x="1534794" y="533179"/>
                      <a:pt x="1527656" y="550413"/>
                      <a:pt x="1514949" y="563119"/>
                    </a:cubicBezTo>
                    <a:cubicBezTo>
                      <a:pt x="1502243" y="575826"/>
                      <a:pt x="1485009" y="582964"/>
                      <a:pt x="1467039" y="582964"/>
                    </a:cubicBezTo>
                    <a:lnTo>
                      <a:pt x="67755" y="582964"/>
                    </a:lnTo>
                    <a:cubicBezTo>
                      <a:pt x="49785" y="582964"/>
                      <a:pt x="32552" y="575826"/>
                      <a:pt x="19845" y="563119"/>
                    </a:cubicBezTo>
                    <a:cubicBezTo>
                      <a:pt x="7138" y="550413"/>
                      <a:pt x="0" y="533179"/>
                      <a:pt x="0" y="515209"/>
                    </a:cubicBezTo>
                    <a:lnTo>
                      <a:pt x="0" y="67755"/>
                    </a:lnTo>
                    <a:cubicBezTo>
                      <a:pt x="0" y="49785"/>
                      <a:pt x="7138" y="32552"/>
                      <a:pt x="19845" y="19845"/>
                    </a:cubicBezTo>
                    <a:cubicBezTo>
                      <a:pt x="32552" y="7138"/>
                      <a:pt x="49785" y="0"/>
                      <a:pt x="67755" y="0"/>
                    </a:cubicBezTo>
                    <a:close/>
                  </a:path>
                </a:pathLst>
              </a:custGeom>
              <a:solidFill>
                <a:srgbClr val="858789">
                  <a:alpha val="40000"/>
                </a:srgbClr>
              </a:solidFill>
              <a:ln w="19050" cap="rnd">
                <a:solidFill>
                  <a:srgbClr val="243342">
                    <a:alpha val="40000"/>
                  </a:srgbClr>
                </a:solidFill>
                <a:prstDash val="solid"/>
                <a:round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38100"/>
                <a:ext cx="1534794" cy="6210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2"/>
                  </a:lnSpc>
                </a:pPr>
                <a:endParaRPr/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464014" y="1088715"/>
              <a:ext cx="6687521" cy="3032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000000"/>
                  </a:solidFill>
                  <a:latin typeface="Karnchang"/>
                  <a:ea typeface="Karnchang"/>
                  <a:cs typeface="Karnchang"/>
                  <a:sym typeface="Karnchang"/>
                </a:rPr>
                <a:t>Budaya yang mempengaruhi bahasa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2240807" y="-85725"/>
              <a:ext cx="4469555" cy="8976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80"/>
                </a:lnSpc>
              </a:pPr>
              <a:r>
                <a:rPr lang="en-US" sz="4000">
                  <a:solidFill>
                    <a:srgbClr val="000000"/>
                  </a:solidFill>
                  <a:latin typeface="Karnchang Bold"/>
                  <a:ea typeface="Karnchang Bold"/>
                  <a:cs typeface="Karnchang Bold"/>
                  <a:sym typeface="Karnchang Bold"/>
                </a:rPr>
                <a:t> Humboldt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9791948" y="5606235"/>
            <a:ext cx="5827422" cy="3091266"/>
            <a:chOff x="0" y="0"/>
            <a:chExt cx="7769896" cy="4121687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1086957"/>
              <a:ext cx="7769896" cy="2951256"/>
              <a:chOff x="0" y="0"/>
              <a:chExt cx="1534794" cy="582964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534794" cy="582964"/>
              </a:xfrm>
              <a:custGeom>
                <a:avLst/>
                <a:gdLst/>
                <a:ahLst/>
                <a:cxnLst/>
                <a:rect l="l" t="t" r="r" b="b"/>
                <a:pathLst>
                  <a:path w="1534794" h="582964">
                    <a:moveTo>
                      <a:pt x="67755" y="0"/>
                    </a:moveTo>
                    <a:lnTo>
                      <a:pt x="1467039" y="0"/>
                    </a:lnTo>
                    <a:cubicBezTo>
                      <a:pt x="1485009" y="0"/>
                      <a:pt x="1502243" y="7138"/>
                      <a:pt x="1514949" y="19845"/>
                    </a:cubicBezTo>
                    <a:cubicBezTo>
                      <a:pt x="1527656" y="32552"/>
                      <a:pt x="1534794" y="49785"/>
                      <a:pt x="1534794" y="67755"/>
                    </a:cubicBezTo>
                    <a:lnTo>
                      <a:pt x="1534794" y="515209"/>
                    </a:lnTo>
                    <a:cubicBezTo>
                      <a:pt x="1534794" y="533179"/>
                      <a:pt x="1527656" y="550413"/>
                      <a:pt x="1514949" y="563119"/>
                    </a:cubicBezTo>
                    <a:cubicBezTo>
                      <a:pt x="1502243" y="575826"/>
                      <a:pt x="1485009" y="582964"/>
                      <a:pt x="1467039" y="582964"/>
                    </a:cubicBezTo>
                    <a:lnTo>
                      <a:pt x="67755" y="582964"/>
                    </a:lnTo>
                    <a:cubicBezTo>
                      <a:pt x="49785" y="582964"/>
                      <a:pt x="32552" y="575826"/>
                      <a:pt x="19845" y="563119"/>
                    </a:cubicBezTo>
                    <a:cubicBezTo>
                      <a:pt x="7138" y="550413"/>
                      <a:pt x="0" y="533179"/>
                      <a:pt x="0" y="515209"/>
                    </a:cubicBezTo>
                    <a:lnTo>
                      <a:pt x="0" y="67755"/>
                    </a:lnTo>
                    <a:cubicBezTo>
                      <a:pt x="0" y="49785"/>
                      <a:pt x="7138" y="32552"/>
                      <a:pt x="19845" y="19845"/>
                    </a:cubicBezTo>
                    <a:cubicBezTo>
                      <a:pt x="32552" y="7138"/>
                      <a:pt x="49785" y="0"/>
                      <a:pt x="67755" y="0"/>
                    </a:cubicBezTo>
                    <a:close/>
                  </a:path>
                </a:pathLst>
              </a:custGeom>
              <a:solidFill>
                <a:srgbClr val="858789">
                  <a:alpha val="40000"/>
                </a:srgbClr>
              </a:solidFill>
              <a:ln w="19050" cap="rnd">
                <a:solidFill>
                  <a:srgbClr val="243342">
                    <a:alpha val="40000"/>
                  </a:srgbClr>
                </a:solidFill>
                <a:prstDash val="solid"/>
                <a:round/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0" y="-38100"/>
                <a:ext cx="1534794" cy="6210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2"/>
                  </a:lnSpc>
                </a:pPr>
                <a:endParaRPr/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464014" y="1088715"/>
              <a:ext cx="6687521" cy="3032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000000"/>
                  </a:solidFill>
                  <a:latin typeface="Karnchang"/>
                  <a:ea typeface="Karnchang"/>
                  <a:cs typeface="Karnchang"/>
                  <a:sym typeface="Karnchang"/>
                </a:rPr>
                <a:t>Bahasa yang mempengaruhi budaya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2240807" y="-85725"/>
              <a:ext cx="4469555" cy="8976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80"/>
                </a:lnSpc>
              </a:pPr>
              <a:r>
                <a:rPr lang="en-US" sz="4000">
                  <a:solidFill>
                    <a:srgbClr val="000000"/>
                  </a:solidFill>
                  <a:latin typeface="Karnchang Bold"/>
                  <a:ea typeface="Karnchang Bold"/>
                  <a:cs typeface="Karnchang Bold"/>
                  <a:sym typeface="Karnchang Bold"/>
                </a:rPr>
                <a:t>Sapir-Whorf</a:t>
              </a:r>
            </a:p>
          </p:txBody>
        </p:sp>
      </p:grpSp>
      <p:sp>
        <p:nvSpPr>
          <p:cNvPr id="40" name="Freeform 40"/>
          <p:cNvSpPr/>
          <p:nvPr/>
        </p:nvSpPr>
        <p:spPr>
          <a:xfrm>
            <a:off x="3788746" y="2012315"/>
            <a:ext cx="4114738" cy="3313902"/>
          </a:xfrm>
          <a:custGeom>
            <a:avLst/>
            <a:gdLst/>
            <a:ahLst/>
            <a:cxnLst/>
            <a:rect l="l" t="t" r="r" b="b"/>
            <a:pathLst>
              <a:path w="4114738" h="3313902">
                <a:moveTo>
                  <a:pt x="0" y="0"/>
                </a:moveTo>
                <a:lnTo>
                  <a:pt x="4114738" y="0"/>
                </a:lnTo>
                <a:lnTo>
                  <a:pt x="4114738" y="3313902"/>
                </a:lnTo>
                <a:lnTo>
                  <a:pt x="0" y="33139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60" b="-48775"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0098398" y="2029482"/>
            <a:ext cx="5081708" cy="3296735"/>
          </a:xfrm>
          <a:custGeom>
            <a:avLst/>
            <a:gdLst/>
            <a:ahLst/>
            <a:cxnLst/>
            <a:rect l="l" t="t" r="r" b="b"/>
            <a:pathLst>
              <a:path w="5081708" h="3296735">
                <a:moveTo>
                  <a:pt x="0" y="0"/>
                </a:moveTo>
                <a:lnTo>
                  <a:pt x="5081708" y="0"/>
                </a:lnTo>
                <a:lnTo>
                  <a:pt x="5081708" y="3296735"/>
                </a:lnTo>
                <a:lnTo>
                  <a:pt x="0" y="32967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2" name="TextBox 42"/>
          <p:cNvSpPr txBox="1"/>
          <p:nvPr/>
        </p:nvSpPr>
        <p:spPr>
          <a:xfrm>
            <a:off x="3624811" y="914400"/>
            <a:ext cx="11555295" cy="961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2"/>
              </a:lnSpc>
            </a:pPr>
            <a:r>
              <a:rPr lang="en-US" sz="5600">
                <a:solidFill>
                  <a:srgbClr val="243342"/>
                </a:solidFill>
                <a:latin typeface="Karnchang Bold"/>
                <a:ea typeface="Karnchang Bold"/>
                <a:cs typeface="Karnchang Bold"/>
                <a:sym typeface="Karnchang Bold"/>
              </a:rPr>
              <a:t>Relativitas Bahasa &amp; Kebudayaan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5621459" y="349050"/>
            <a:ext cx="2168307" cy="444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spc="120">
                <a:solidFill>
                  <a:srgbClr val="FFFFFF"/>
                </a:solidFill>
                <a:latin typeface="Karnchang"/>
                <a:ea typeface="Karnchang"/>
                <a:cs typeface="Karnchang"/>
                <a:sym typeface="Karnchang"/>
              </a:rPr>
              <a:t>Halaman 12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</Words>
  <Application>Microsoft Office PowerPoint</Application>
  <PresentationFormat>Custom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Karnchang Bold</vt:lpstr>
      <vt:lpstr>Arial</vt:lpstr>
      <vt:lpstr>Calibri</vt:lpstr>
      <vt:lpstr>Karnchang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bahasa &amp; kebudayaan</dc:title>
  <cp:lastModifiedBy>Dr. Ardi Mulyana Haryadi, S.Pd., M.Hum.</cp:lastModifiedBy>
  <cp:revision>2</cp:revision>
  <dcterms:created xsi:type="dcterms:W3CDTF">2006-08-16T00:00:00Z</dcterms:created>
  <dcterms:modified xsi:type="dcterms:W3CDTF">2024-08-06T03:41:40Z</dcterms:modified>
  <dc:identifier>DAGNB5nWLRM</dc:identifier>
</cp:coreProperties>
</file>